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69" r:id="rId6"/>
    <p:sldMasterId id="2147493682" r:id="rId7"/>
    <p:sldMasterId id="2147493695" r:id="rId8"/>
    <p:sldMasterId id="2147493708" r:id="rId9"/>
  </p:sldMasterIdLst>
  <p:notesMasterIdLst>
    <p:notesMasterId r:id="rId82"/>
  </p:notesMasterIdLst>
  <p:handoutMasterIdLst>
    <p:handoutMasterId r:id="rId83"/>
  </p:handoutMasterIdLst>
  <p:sldIdLst>
    <p:sldId id="959" r:id="rId10"/>
    <p:sldId id="998" r:id="rId11"/>
    <p:sldId id="1057" r:id="rId12"/>
    <p:sldId id="1028" r:id="rId13"/>
    <p:sldId id="1066" r:id="rId14"/>
    <p:sldId id="1061" r:id="rId15"/>
    <p:sldId id="347" r:id="rId16"/>
    <p:sldId id="348" r:id="rId17"/>
    <p:sldId id="349" r:id="rId18"/>
    <p:sldId id="1067" r:id="rId19"/>
    <p:sldId id="1068" r:id="rId20"/>
    <p:sldId id="350" r:id="rId21"/>
    <p:sldId id="351" r:id="rId22"/>
    <p:sldId id="1069" r:id="rId23"/>
    <p:sldId id="373" r:id="rId24"/>
    <p:sldId id="374" r:id="rId25"/>
    <p:sldId id="375" r:id="rId26"/>
    <p:sldId id="376" r:id="rId27"/>
    <p:sldId id="1070" r:id="rId28"/>
    <p:sldId id="352" r:id="rId29"/>
    <p:sldId id="355" r:id="rId30"/>
    <p:sldId id="1208" r:id="rId31"/>
    <p:sldId id="1072" r:id="rId32"/>
    <p:sldId id="1062" r:id="rId33"/>
    <p:sldId id="1073" r:id="rId34"/>
    <p:sldId id="356" r:id="rId35"/>
    <p:sldId id="357" r:id="rId36"/>
    <p:sldId id="358" r:id="rId37"/>
    <p:sldId id="1074" r:id="rId38"/>
    <p:sldId id="359" r:id="rId39"/>
    <p:sldId id="360" r:id="rId40"/>
    <p:sldId id="1075" r:id="rId41"/>
    <p:sldId id="1063" r:id="rId42"/>
    <p:sldId id="924" r:id="rId43"/>
    <p:sldId id="925" r:id="rId44"/>
    <p:sldId id="341" r:id="rId45"/>
    <p:sldId id="342" r:id="rId46"/>
    <p:sldId id="369" r:id="rId47"/>
    <p:sldId id="370" r:id="rId48"/>
    <p:sldId id="371" r:id="rId49"/>
    <p:sldId id="372" r:id="rId50"/>
    <p:sldId id="1076" r:id="rId51"/>
    <p:sldId id="1077" r:id="rId52"/>
    <p:sldId id="1078" r:id="rId53"/>
    <p:sldId id="1079" r:id="rId54"/>
    <p:sldId id="378" r:id="rId55"/>
    <p:sldId id="380" r:id="rId56"/>
    <p:sldId id="381" r:id="rId57"/>
    <p:sldId id="1080" r:id="rId58"/>
    <p:sldId id="1081" r:id="rId59"/>
    <p:sldId id="385" r:id="rId60"/>
    <p:sldId id="386" r:id="rId61"/>
    <p:sldId id="403" r:id="rId62"/>
    <p:sldId id="361" r:id="rId63"/>
    <p:sldId id="1082" r:id="rId64"/>
    <p:sldId id="1101" r:id="rId65"/>
    <p:sldId id="1110" r:id="rId66"/>
    <p:sldId id="387" r:id="rId67"/>
    <p:sldId id="1111" r:id="rId68"/>
    <p:sldId id="1064" r:id="rId69"/>
    <p:sldId id="1112" r:id="rId70"/>
    <p:sldId id="968" r:id="rId71"/>
    <p:sldId id="970" r:id="rId72"/>
    <p:sldId id="1198" r:id="rId73"/>
    <p:sldId id="1203" r:id="rId74"/>
    <p:sldId id="1204" r:id="rId75"/>
    <p:sldId id="1199" r:id="rId76"/>
    <p:sldId id="1200" r:id="rId77"/>
    <p:sldId id="1205" r:id="rId78"/>
    <p:sldId id="1206" r:id="rId79"/>
    <p:sldId id="971" r:id="rId80"/>
    <p:sldId id="1207" r:id="rId8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692"/>
    <p:restoredTop sz="96339"/>
  </p:normalViewPr>
  <p:slideViewPr>
    <p:cSldViewPr snapToObjects="1">
      <p:cViewPr varScale="1">
        <p:scale>
          <a:sx n="247" d="100"/>
          <a:sy n="247" d="100"/>
        </p:scale>
        <p:origin x="1512" y="488"/>
      </p:cViewPr>
      <p:guideLst>
        <p:guide orient="horz" pos="1620"/>
        <p:guide pos="2880"/>
      </p:guideLst>
    </p:cSldViewPr>
  </p:slideViewPr>
  <p:outlineViewPr>
    <p:cViewPr>
      <p:scale>
        <a:sx n="33" d="100"/>
        <a:sy n="33" d="100"/>
      </p:scale>
      <p:origin x="0" y="-16168"/>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presProps" Target="presProps.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2/11/25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2/11/25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E733A54A-C6D5-44D3-B193-2B68843B234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66F3D21-A5A9-4DF0-817E-313DA5AE0C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2E6BB600-5F46-4F6C-928D-3BCCB73D563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2E6BB600-5F46-4F6C-928D-3BCCB73D563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0351035C-5808-407C-8457-78863416B2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434B2C1-B6FF-4E08-B576-E580E4C742E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4AB74-4B17-846A-1158-BB67D7D1E3B9}"/>
            </a:ext>
          </a:extLst>
        </p:cNvPr>
        <p:cNvGrpSpPr/>
        <p:nvPr/>
      </p:nvGrpSpPr>
      <p:grpSpPr>
        <a:xfrm>
          <a:off x="0" y="0"/>
          <a:ext cx="0" cy="0"/>
          <a:chOff x="0" y="0"/>
          <a:chExt cx="0" cy="0"/>
        </a:xfrm>
      </p:grpSpPr>
      <p:sp>
        <p:nvSpPr>
          <p:cNvPr id="74753" name="Rectangle 7">
            <a:extLst>
              <a:ext uri="{FF2B5EF4-FFF2-40B4-BE49-F238E27FC236}">
                <a16:creationId xmlns:a16="http://schemas.microsoft.com/office/drawing/2014/main" id="{65418A52-CFE1-D24A-BE26-71A229CA70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a:extLst>
              <a:ext uri="{FF2B5EF4-FFF2-40B4-BE49-F238E27FC236}">
                <a16:creationId xmlns:a16="http://schemas.microsoft.com/office/drawing/2014/main" id="{72FF84B4-8B37-67DC-65A0-0C3DDA3C8F23}"/>
              </a:ext>
            </a:extLst>
          </p:cNvPr>
          <p:cNvSpPr>
            <a:spLocks noGrp="1" noRot="1" noChangeAspect="1" noChangeArrowheads="1" noTextEdit="1"/>
          </p:cNvSpPr>
          <p:nvPr>
            <p:ph type="sldImg"/>
          </p:nvPr>
        </p:nvSpPr>
        <p:spPr>
          <a:xfrm>
            <a:off x="417513" y="703263"/>
            <a:ext cx="6162675" cy="3467100"/>
          </a:xfrm>
          <a:ln/>
        </p:spPr>
      </p:sp>
      <p:sp>
        <p:nvSpPr>
          <p:cNvPr id="74755" name="Rectangle 3">
            <a:extLst>
              <a:ext uri="{FF2B5EF4-FFF2-40B4-BE49-F238E27FC236}">
                <a16:creationId xmlns:a16="http://schemas.microsoft.com/office/drawing/2014/main" id="{CADE9950-5FD1-0329-9E54-6D18BD490B64}"/>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477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94506-9057-9985-F2B5-84E0B8EB3B51}"/>
            </a:ext>
          </a:extLst>
        </p:cNvPr>
        <p:cNvGrpSpPr/>
        <p:nvPr/>
      </p:nvGrpSpPr>
      <p:grpSpPr>
        <a:xfrm>
          <a:off x="0" y="0"/>
          <a:ext cx="0" cy="0"/>
          <a:chOff x="0" y="0"/>
          <a:chExt cx="0" cy="0"/>
        </a:xfrm>
      </p:grpSpPr>
      <p:sp>
        <p:nvSpPr>
          <p:cNvPr id="74753" name="Rectangle 7">
            <a:extLst>
              <a:ext uri="{FF2B5EF4-FFF2-40B4-BE49-F238E27FC236}">
                <a16:creationId xmlns:a16="http://schemas.microsoft.com/office/drawing/2014/main" id="{19F2EEEF-CDCA-1EE3-B023-CF9CD48120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a:extLst>
              <a:ext uri="{FF2B5EF4-FFF2-40B4-BE49-F238E27FC236}">
                <a16:creationId xmlns:a16="http://schemas.microsoft.com/office/drawing/2014/main" id="{D97EEE9B-130C-938B-FAAD-581054D1FF47}"/>
              </a:ext>
            </a:extLst>
          </p:cNvPr>
          <p:cNvSpPr>
            <a:spLocks noGrp="1" noRot="1" noChangeAspect="1" noChangeArrowheads="1" noTextEdit="1"/>
          </p:cNvSpPr>
          <p:nvPr>
            <p:ph type="sldImg"/>
          </p:nvPr>
        </p:nvSpPr>
        <p:spPr>
          <a:xfrm>
            <a:off x="1187450" y="703263"/>
            <a:ext cx="4622800" cy="3467100"/>
          </a:xfrm>
          <a:ln/>
        </p:spPr>
      </p:sp>
      <p:sp>
        <p:nvSpPr>
          <p:cNvPr id="74755" name="Rectangle 3">
            <a:extLst>
              <a:ext uri="{FF2B5EF4-FFF2-40B4-BE49-F238E27FC236}">
                <a16:creationId xmlns:a16="http://schemas.microsoft.com/office/drawing/2014/main" id="{95C0D860-9D1D-2092-3252-3E3547A34C41}"/>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12679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2C57A01C-1044-4195-A3E2-2CD774BF625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7826" name="Rectangle 2"/>
          <p:cNvSpPr>
            <a:spLocks noGrp="1" noRot="1" noChangeAspect="1" noChangeArrowheads="1" noTextEdit="1"/>
          </p:cNvSpPr>
          <p:nvPr>
            <p:ph type="sldImg"/>
          </p:nvPr>
        </p:nvSpPr>
        <p:spPr>
          <a:xfrm>
            <a:off x="1187450" y="703263"/>
            <a:ext cx="4622800" cy="3467100"/>
          </a:xfrm>
          <a:ln/>
        </p:spPr>
      </p:sp>
      <p:sp>
        <p:nvSpPr>
          <p:cNvPr id="778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830243F-8686-4433-9701-9F34E8AC8773}" type="slidenum">
              <a:rPr lang="en-US" altLang="en-US" sz="1200"/>
              <a:pPr/>
              <a:t>38</a:t>
            </a:fld>
            <a:endParaRPr lang="en-US" altLang="en-US" sz="1200"/>
          </a:p>
        </p:txBody>
      </p:sp>
      <p:sp>
        <p:nvSpPr>
          <p:cNvPr id="57347" name="Rectangle 2"/>
          <p:cNvSpPr>
            <a:spLocks noGrp="1" noRot="1" noChangeAspect="1" noChangeArrowheads="1" noTextEdit="1"/>
          </p:cNvSpPr>
          <p:nvPr>
            <p:ph type="sldImg"/>
          </p:nvPr>
        </p:nvSpPr>
        <p:spPr>
          <a:xfrm>
            <a:off x="404813" y="695325"/>
            <a:ext cx="6188075" cy="3481388"/>
          </a:xfrm>
          <a:ln/>
        </p:spPr>
      </p:sp>
      <p:sp>
        <p:nvSpPr>
          <p:cNvPr id="5734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45649CE-6E1F-4A66-818C-4E7F6898A7A7}" type="slidenum">
              <a:rPr lang="en-US" altLang="en-US" sz="1200"/>
              <a:pPr/>
              <a:t>39</a:t>
            </a:fld>
            <a:endParaRPr lang="en-US" altLang="en-US" sz="1200"/>
          </a:p>
        </p:txBody>
      </p:sp>
      <p:sp>
        <p:nvSpPr>
          <p:cNvPr id="59395" name="Rectangle 2"/>
          <p:cNvSpPr>
            <a:spLocks noGrp="1" noRot="1" noChangeAspect="1" noChangeArrowheads="1" noTextEdit="1"/>
          </p:cNvSpPr>
          <p:nvPr>
            <p:ph type="sldImg"/>
          </p:nvPr>
        </p:nvSpPr>
        <p:spPr>
          <a:xfrm>
            <a:off x="1177925" y="695325"/>
            <a:ext cx="4641850" cy="3481388"/>
          </a:xfrm>
          <a:ln/>
        </p:spPr>
      </p:sp>
      <p:sp>
        <p:nvSpPr>
          <p:cNvPr id="5939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FA9640E-5C10-4629-8988-A9A2CA4B65CD}" type="slidenum">
              <a:rPr lang="en-US" altLang="en-US" sz="1200"/>
              <a:pPr/>
              <a:t>40</a:t>
            </a:fld>
            <a:endParaRPr lang="en-US" altLang="en-US" sz="1200"/>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FA9640E-5C10-4629-8988-A9A2CA4B65CD}" type="slidenum">
              <a:rPr lang="en-US" altLang="en-US" sz="1200"/>
              <a:pPr/>
              <a:t>41</a:t>
            </a:fld>
            <a:endParaRPr lang="en-US" altLang="en-US" sz="1200"/>
          </a:p>
        </p:txBody>
      </p:sp>
      <p:sp>
        <p:nvSpPr>
          <p:cNvPr id="61443" name="Rectangle 2"/>
          <p:cNvSpPr>
            <a:spLocks noGrp="1" noRot="1" noChangeAspect="1" noChangeArrowheads="1" noTextEdit="1"/>
          </p:cNvSpPr>
          <p:nvPr>
            <p:ph type="sldImg"/>
          </p:nvPr>
        </p:nvSpPr>
        <p:spPr>
          <a:xfrm>
            <a:off x="404813" y="695325"/>
            <a:ext cx="6188075"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76C4670-485C-41B4-B6C8-2F72766EE515}" type="slidenum">
              <a:rPr lang="en-US" altLang="en-US" sz="1200"/>
              <a:pPr/>
              <a:t>42</a:t>
            </a:fld>
            <a:endParaRPr lang="en-US" altLang="en-US" sz="1200"/>
          </a:p>
        </p:txBody>
      </p:sp>
      <p:sp>
        <p:nvSpPr>
          <p:cNvPr id="63491" name="Rectangle 2"/>
          <p:cNvSpPr>
            <a:spLocks noGrp="1" noRot="1" noChangeAspect="1" noChangeArrowheads="1" noTextEdit="1"/>
          </p:cNvSpPr>
          <p:nvPr>
            <p:ph type="sldImg"/>
          </p:nvPr>
        </p:nvSpPr>
        <p:spPr>
          <a:xfrm>
            <a:off x="404813" y="695325"/>
            <a:ext cx="6188075" cy="3481388"/>
          </a:xfrm>
          <a:ln/>
        </p:spPr>
      </p:sp>
      <p:sp>
        <p:nvSpPr>
          <p:cNvPr id="6349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DEFD3E4-E538-49EF-A1BC-D85549A485CA}" type="slidenum">
              <a:rPr lang="en-US" altLang="en-US" sz="1200"/>
              <a:pPr/>
              <a:t>43</a:t>
            </a:fld>
            <a:endParaRPr lang="en-US" altLang="en-US" sz="1200"/>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DEFD3E4-E538-49EF-A1BC-D85549A485CA}" type="slidenum">
              <a:rPr lang="en-US" altLang="en-US" sz="1200"/>
              <a:pPr/>
              <a:t>44</a:t>
            </a:fld>
            <a:endParaRPr lang="en-US" altLang="en-US" sz="1200"/>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9819F5B-7A32-4D84-A65B-6246CABB1E02}" type="slidenum">
              <a:rPr lang="en-US" altLang="en-US" sz="1200"/>
              <a:pPr/>
              <a:t>45</a:t>
            </a:fld>
            <a:endParaRPr lang="en-US" altLang="en-US" sz="1200"/>
          </a:p>
        </p:txBody>
      </p:sp>
      <p:sp>
        <p:nvSpPr>
          <p:cNvPr id="67587" name="Rectangle 2"/>
          <p:cNvSpPr>
            <a:spLocks noGrp="1" noRot="1" noChangeAspect="1" noChangeArrowheads="1" noTextEdit="1"/>
          </p:cNvSpPr>
          <p:nvPr>
            <p:ph type="sldImg"/>
          </p:nvPr>
        </p:nvSpPr>
        <p:spPr>
          <a:xfrm>
            <a:off x="404813" y="695325"/>
            <a:ext cx="6188075" cy="3481388"/>
          </a:xfrm>
          <a:ln/>
        </p:spPr>
      </p:sp>
      <p:sp>
        <p:nvSpPr>
          <p:cNvPr id="6758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921C35E-7DD2-43A4-B0B3-DF6655FBBF3E}" type="slidenum">
              <a:rPr lang="en-US" altLang="en-US" sz="1200"/>
              <a:pPr/>
              <a:t>47</a:t>
            </a:fld>
            <a:endParaRPr lang="en-US" altLang="en-US" sz="120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C5AA873-0E0F-4E9D-B9D0-F99186FE665C}" type="slidenum">
              <a:rPr lang="en-US" altLang="en-US" sz="1200"/>
              <a:pPr/>
              <a:t>48</a:t>
            </a:fld>
            <a:endParaRPr lang="en-US" altLang="en-US" sz="1200"/>
          </a:p>
        </p:txBody>
      </p:sp>
      <p:sp>
        <p:nvSpPr>
          <p:cNvPr id="77827" name="Rectangle 2"/>
          <p:cNvSpPr>
            <a:spLocks noGrp="1" noRot="1" noChangeAspect="1" noChangeArrowheads="1" noTextEdit="1"/>
          </p:cNvSpPr>
          <p:nvPr>
            <p:ph type="sldImg"/>
          </p:nvPr>
        </p:nvSpPr>
        <p:spPr>
          <a:xfrm>
            <a:off x="404813" y="695325"/>
            <a:ext cx="6188075" cy="3481388"/>
          </a:xfrm>
          <a:ln/>
        </p:spPr>
      </p:sp>
      <p:sp>
        <p:nvSpPr>
          <p:cNvPr id="7782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p:cNvSpPr>
            <a:spLocks noGrp="1" noRot="1" noChangeAspect="1" noChangeArrowheads="1" noTextEdit="1"/>
          </p:cNvSpPr>
          <p:nvPr>
            <p:ph type="sldImg"/>
          </p:nvPr>
        </p:nvSpPr>
        <p:spPr>
          <a:xfrm>
            <a:off x="1187450" y="703263"/>
            <a:ext cx="4622800" cy="3467100"/>
          </a:xfrm>
          <a:ln/>
        </p:spPr>
      </p:sp>
      <p:sp>
        <p:nvSpPr>
          <p:cNvPr id="11366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p:cNvSpPr>
            <a:spLocks noGrp="1" noRot="1" noChangeAspect="1" noChangeArrowheads="1" noTextEdit="1"/>
          </p:cNvSpPr>
          <p:nvPr>
            <p:ph type="sldImg"/>
          </p:nvPr>
        </p:nvSpPr>
        <p:spPr>
          <a:xfrm>
            <a:off x="417513" y="703263"/>
            <a:ext cx="6162675" cy="3467100"/>
          </a:xfrm>
          <a:ln/>
        </p:spPr>
      </p:sp>
      <p:sp>
        <p:nvSpPr>
          <p:cNvPr id="11469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417513" y="703263"/>
            <a:ext cx="6162675"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2345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417513" y="703263"/>
            <a:ext cx="6162675"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28FBD-979E-E866-0765-0995FF48A709}"/>
            </a:ext>
          </a:extLst>
        </p:cNvPr>
        <p:cNvGrpSpPr/>
        <p:nvPr/>
      </p:nvGrpSpPr>
      <p:grpSpPr>
        <a:xfrm>
          <a:off x="0" y="0"/>
          <a:ext cx="0" cy="0"/>
          <a:chOff x="0" y="0"/>
          <a:chExt cx="0" cy="0"/>
        </a:xfrm>
      </p:grpSpPr>
      <p:sp>
        <p:nvSpPr>
          <p:cNvPr id="110593" name="Rectangle 7">
            <a:extLst>
              <a:ext uri="{FF2B5EF4-FFF2-40B4-BE49-F238E27FC236}">
                <a16:creationId xmlns:a16="http://schemas.microsoft.com/office/drawing/2014/main" id="{503AE968-BA04-D9B5-BE94-0EDB1D9722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56</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a:extLst>
              <a:ext uri="{FF2B5EF4-FFF2-40B4-BE49-F238E27FC236}">
                <a16:creationId xmlns:a16="http://schemas.microsoft.com/office/drawing/2014/main" id="{18EDEFC3-BC05-9F06-7FE8-C96AFD66BF8C}"/>
              </a:ext>
            </a:extLst>
          </p:cNvPr>
          <p:cNvSpPr>
            <a:spLocks noGrp="1" noRot="1" noChangeAspect="1" noChangeArrowheads="1" noTextEdit="1"/>
          </p:cNvSpPr>
          <p:nvPr>
            <p:ph type="sldImg"/>
          </p:nvPr>
        </p:nvSpPr>
        <p:spPr>
          <a:xfrm>
            <a:off x="417513" y="703263"/>
            <a:ext cx="6162675" cy="3467100"/>
          </a:xfrm>
          <a:ln/>
        </p:spPr>
      </p:sp>
      <p:sp>
        <p:nvSpPr>
          <p:cNvPr id="110595" name="Rectangle 3">
            <a:extLst>
              <a:ext uri="{FF2B5EF4-FFF2-40B4-BE49-F238E27FC236}">
                <a16:creationId xmlns:a16="http://schemas.microsoft.com/office/drawing/2014/main" id="{BCEEC655-ED3F-7755-FDD0-6EA7DB40FD42}"/>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08680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4159B-745E-E7EF-9C6A-8D07D9BF14F0}"/>
            </a:ext>
          </a:extLst>
        </p:cNvPr>
        <p:cNvGrpSpPr/>
        <p:nvPr/>
      </p:nvGrpSpPr>
      <p:grpSpPr>
        <a:xfrm>
          <a:off x="0" y="0"/>
          <a:ext cx="0" cy="0"/>
          <a:chOff x="0" y="0"/>
          <a:chExt cx="0" cy="0"/>
        </a:xfrm>
      </p:grpSpPr>
      <p:sp>
        <p:nvSpPr>
          <p:cNvPr id="112641" name="Rectangle 7">
            <a:extLst>
              <a:ext uri="{FF2B5EF4-FFF2-40B4-BE49-F238E27FC236}">
                <a16:creationId xmlns:a16="http://schemas.microsoft.com/office/drawing/2014/main" id="{70BE2C12-412A-03CD-5205-5C4798942C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a:extLst>
              <a:ext uri="{FF2B5EF4-FFF2-40B4-BE49-F238E27FC236}">
                <a16:creationId xmlns:a16="http://schemas.microsoft.com/office/drawing/2014/main" id="{C6DC27B1-4DDC-1123-D9DE-B2D3B57E8D69}"/>
              </a:ext>
            </a:extLst>
          </p:cNvPr>
          <p:cNvSpPr>
            <a:spLocks noGrp="1" noRot="1" noChangeAspect="1" noChangeArrowheads="1" noTextEdit="1"/>
          </p:cNvSpPr>
          <p:nvPr>
            <p:ph type="sldImg"/>
          </p:nvPr>
        </p:nvSpPr>
        <p:spPr>
          <a:xfrm>
            <a:off x="1187450" y="703263"/>
            <a:ext cx="4622800" cy="3467100"/>
          </a:xfrm>
          <a:ln/>
        </p:spPr>
      </p:sp>
      <p:sp>
        <p:nvSpPr>
          <p:cNvPr id="112643" name="Rectangle 3">
            <a:extLst>
              <a:ext uri="{FF2B5EF4-FFF2-40B4-BE49-F238E27FC236}">
                <a16:creationId xmlns:a16="http://schemas.microsoft.com/office/drawing/2014/main" id="{82DE0FE3-4E2D-E8F9-025A-136EACA4D47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7011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AE75EE63-BBAB-4B59-AB6C-C7C62F9D7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FA286EA-37A2-4E74-A5EA-47322F5F22B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DF34FE36-22BB-471F-B5BA-20ABB5BF643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7D1A45DA-CA64-41FA-A1E8-AD1BAE08C0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A64DA130-9CE3-4E7D-9E7F-223297258F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CBB2FFBC-ECC8-4E72-ACD7-AC5B3AC7D39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lank" preserve="1" userDrawn="1">
  <p:cSld name="1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9" name="Google Shape;179;p19"/>
          <p:cNvSpPr txBox="1">
            <a:spLocks noGrp="1"/>
          </p:cNvSpPr>
          <p:nvPr>
            <p:ph type="body" idx="3"/>
          </p:nvPr>
        </p:nvSpPr>
        <p:spPr>
          <a:xfrm>
            <a:off x="630769" y="971552"/>
            <a:ext cx="7914375" cy="3581379"/>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dirty="0"/>
          </a:p>
        </p:txBody>
      </p:sp>
    </p:spTree>
    <p:extLst>
      <p:ext uri="{BB962C8B-B14F-4D97-AF65-F5344CB8AC3E}">
        <p14:creationId xmlns:p14="http://schemas.microsoft.com/office/powerpoint/2010/main" val="182253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reserve="1">
  <p:cSld name="2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75" name="Google Shape;175;p19"/>
          <p:cNvSpPr txBox="1">
            <a:spLocks noGrp="1"/>
          </p:cNvSpPr>
          <p:nvPr>
            <p:ph type="subTitle" idx="1"/>
          </p:nvPr>
        </p:nvSpPr>
        <p:spPr>
          <a:xfrm>
            <a:off x="7467600" y="4723276"/>
            <a:ext cx="1501344" cy="43785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900">
                <a:solidFill>
                  <a:srgbClr val="000D74"/>
                </a:solidFill>
                <a:latin typeface="Inter SemiBold"/>
                <a:ea typeface="Inter SemiBold"/>
                <a:cs typeface="Inter SemiBold"/>
                <a:sym typeface="Inter SemiBold"/>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dirty="0"/>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8" name="Google Shape;178;p19"/>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79" name="Google Shape;179;p19"/>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025378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reserve="1">
  <p:cSld name="Custom Layout">
    <p:spTree>
      <p:nvGrpSpPr>
        <p:cNvPr id="1" name="Shape 180"/>
        <p:cNvGrpSpPr/>
        <p:nvPr/>
      </p:nvGrpSpPr>
      <p:grpSpPr>
        <a:xfrm>
          <a:off x="0" y="0"/>
          <a:ext cx="0" cy="0"/>
          <a:chOff x="0" y="0"/>
          <a:chExt cx="0" cy="0"/>
        </a:xfrm>
      </p:grpSpPr>
      <p:sp>
        <p:nvSpPr>
          <p:cNvPr id="181" name="Google Shape;181;p20"/>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cxnSp>
        <p:nvCxnSpPr>
          <p:cNvPr id="182" name="Google Shape;182;p20"/>
          <p:cNvCxnSpPr/>
          <p:nvPr/>
        </p:nvCxnSpPr>
        <p:spPr>
          <a:xfrm>
            <a:off x="630769" y="730497"/>
            <a:ext cx="8511750" cy="0"/>
          </a:xfrm>
          <a:prstGeom prst="straightConnector1">
            <a:avLst/>
          </a:prstGeom>
          <a:noFill/>
          <a:ln w="28575" cap="flat" cmpd="sng">
            <a:solidFill>
              <a:srgbClr val="B9D8EB"/>
            </a:solidFill>
            <a:prstDash val="solid"/>
            <a:round/>
            <a:headEnd type="none" w="med" len="med"/>
            <a:tailEnd type="none" w="med" len="med"/>
          </a:ln>
        </p:spPr>
      </p:cxnSp>
      <p:sp>
        <p:nvSpPr>
          <p:cNvPr id="183" name="Google Shape;183;p20"/>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84" name="Google Shape;184;p20"/>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85" name="Google Shape;185;p20"/>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697245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3434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95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35893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28121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684955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890808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018059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8218266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0588181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8219973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96964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5976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95406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96323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827069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6842291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31453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FD92-00CE-D1D2-2F1A-393EB4A36E37}"/>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9431481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204203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384726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5659202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9236554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0130533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8188358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5037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97521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123978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 name="Content Placeholder 2">
            <a:extLst>
              <a:ext uri="{FF2B5EF4-FFF2-40B4-BE49-F238E27FC236}">
                <a16:creationId xmlns:a16="http://schemas.microsoft.com/office/drawing/2014/main" id="{F05663CE-81C5-76F1-F1C7-8341F3979EC6}"/>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bg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16370486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622576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393406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618798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11185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7752584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1259294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0342354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478342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7931650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8161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4101403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78904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3787998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595807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588004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9196808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2927159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6092424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7469028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784789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931992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Page" preserve="1">
  <p:cSld name="Title Page">
    <p:spTree>
      <p:nvGrpSpPr>
        <p:cNvPr id="1" name="Shape 15"/>
        <p:cNvGrpSpPr/>
        <p:nvPr/>
      </p:nvGrpSpPr>
      <p:grpSpPr>
        <a:xfrm>
          <a:off x="0" y="0"/>
          <a:ext cx="0" cy="0"/>
          <a:chOff x="0" y="0"/>
          <a:chExt cx="0" cy="0"/>
        </a:xfrm>
      </p:grpSpPr>
      <p:sp>
        <p:nvSpPr>
          <p:cNvPr id="16" name="Google Shape;16;p2"/>
          <p:cNvSpPr/>
          <p:nvPr/>
        </p:nvSpPr>
        <p:spPr>
          <a:xfrm>
            <a:off x="0" y="-712"/>
            <a:ext cx="4610250" cy="5143500"/>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rotWithShape="1">
          <a:blip r:embed="rId2">
            <a:alphaModFix/>
          </a:blip>
          <a:srcRect l="49588" t="20071" r="11021" b="437"/>
          <a:stretch/>
        </p:blipFill>
        <p:spPr>
          <a:xfrm>
            <a:off x="4584825" y="-1200"/>
            <a:ext cx="4559177" cy="5175195"/>
          </a:xfrm>
          <a:prstGeom prst="rect">
            <a:avLst/>
          </a:prstGeom>
          <a:noFill/>
          <a:ln>
            <a:noFill/>
          </a:ln>
        </p:spPr>
      </p:pic>
      <p:sp>
        <p:nvSpPr>
          <p:cNvPr id="18" name="Google Shape;18;p2"/>
          <p:cNvSpPr txBox="1">
            <a:spLocks noGrp="1"/>
          </p:cNvSpPr>
          <p:nvPr>
            <p:ph type="title"/>
          </p:nvPr>
        </p:nvSpPr>
        <p:spPr>
          <a:xfrm>
            <a:off x="616800" y="1099875"/>
            <a:ext cx="3331575" cy="402075"/>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rgbClr val="000D74"/>
              </a:buClr>
              <a:buSzPts val="3000"/>
              <a:buNone/>
              <a:defRPr sz="1800">
                <a:solidFill>
                  <a:srgbClr val="000D74"/>
                </a:solidFill>
              </a:defRPr>
            </a:lvl1pPr>
            <a:lvl2pPr lvl="1" rtl="0">
              <a:spcBef>
                <a:spcPts val="0"/>
              </a:spcBef>
              <a:spcAft>
                <a:spcPts val="0"/>
              </a:spcAft>
              <a:buClr>
                <a:srgbClr val="000D74"/>
              </a:buClr>
              <a:buSzPts val="1400"/>
              <a:buNone/>
              <a:defRPr>
                <a:solidFill>
                  <a:srgbClr val="000D74"/>
                </a:solidFill>
              </a:defRPr>
            </a:lvl2pPr>
            <a:lvl3pPr lvl="2" rtl="0">
              <a:spcBef>
                <a:spcPts val="0"/>
              </a:spcBef>
              <a:spcAft>
                <a:spcPts val="0"/>
              </a:spcAft>
              <a:buClr>
                <a:srgbClr val="000D74"/>
              </a:buClr>
              <a:buSzPts val="1400"/>
              <a:buNone/>
              <a:defRPr>
                <a:solidFill>
                  <a:srgbClr val="000D74"/>
                </a:solidFill>
              </a:defRPr>
            </a:lvl3pPr>
            <a:lvl4pPr lvl="3" rtl="0">
              <a:spcBef>
                <a:spcPts val="0"/>
              </a:spcBef>
              <a:spcAft>
                <a:spcPts val="0"/>
              </a:spcAft>
              <a:buClr>
                <a:srgbClr val="000D74"/>
              </a:buClr>
              <a:buSzPts val="1400"/>
              <a:buNone/>
              <a:defRPr>
                <a:solidFill>
                  <a:srgbClr val="000D74"/>
                </a:solidFill>
              </a:defRPr>
            </a:lvl4pPr>
            <a:lvl5pPr lvl="4" rtl="0">
              <a:spcBef>
                <a:spcPts val="0"/>
              </a:spcBef>
              <a:spcAft>
                <a:spcPts val="0"/>
              </a:spcAft>
              <a:buClr>
                <a:srgbClr val="000D74"/>
              </a:buClr>
              <a:buSzPts val="1400"/>
              <a:buNone/>
              <a:defRPr>
                <a:solidFill>
                  <a:srgbClr val="000D74"/>
                </a:solidFill>
              </a:defRPr>
            </a:lvl5pPr>
            <a:lvl6pPr lvl="5" rtl="0">
              <a:spcBef>
                <a:spcPts val="0"/>
              </a:spcBef>
              <a:spcAft>
                <a:spcPts val="0"/>
              </a:spcAft>
              <a:buClr>
                <a:srgbClr val="000D74"/>
              </a:buClr>
              <a:buSzPts val="1400"/>
              <a:buNone/>
              <a:defRPr>
                <a:solidFill>
                  <a:srgbClr val="000D74"/>
                </a:solidFill>
              </a:defRPr>
            </a:lvl6pPr>
            <a:lvl7pPr lvl="6" rtl="0">
              <a:spcBef>
                <a:spcPts val="0"/>
              </a:spcBef>
              <a:spcAft>
                <a:spcPts val="0"/>
              </a:spcAft>
              <a:buClr>
                <a:srgbClr val="000D74"/>
              </a:buClr>
              <a:buSzPts val="1400"/>
              <a:buNone/>
              <a:defRPr>
                <a:solidFill>
                  <a:srgbClr val="000D74"/>
                </a:solidFill>
              </a:defRPr>
            </a:lvl7pPr>
            <a:lvl8pPr lvl="7" rtl="0">
              <a:spcBef>
                <a:spcPts val="0"/>
              </a:spcBef>
              <a:spcAft>
                <a:spcPts val="0"/>
              </a:spcAft>
              <a:buClr>
                <a:srgbClr val="000D74"/>
              </a:buClr>
              <a:buSzPts val="1400"/>
              <a:buNone/>
              <a:defRPr>
                <a:solidFill>
                  <a:srgbClr val="000D74"/>
                </a:solidFill>
              </a:defRPr>
            </a:lvl8pPr>
            <a:lvl9pPr lvl="8" rtl="0">
              <a:spcBef>
                <a:spcPts val="0"/>
              </a:spcBef>
              <a:spcAft>
                <a:spcPts val="0"/>
              </a:spcAft>
              <a:buClr>
                <a:srgbClr val="000D74"/>
              </a:buClr>
              <a:buSzPts val="1400"/>
              <a:buNone/>
              <a:defRPr>
                <a:solidFill>
                  <a:srgbClr val="000D74"/>
                </a:solidFill>
              </a:defRPr>
            </a:lvl9pPr>
          </a:lstStyle>
          <a:p>
            <a:endParaRPr/>
          </a:p>
        </p:txBody>
      </p:sp>
      <p:sp>
        <p:nvSpPr>
          <p:cNvPr id="19" name="Google Shape;19;p2"/>
          <p:cNvSpPr txBox="1">
            <a:spLocks noGrp="1"/>
          </p:cNvSpPr>
          <p:nvPr>
            <p:ph type="subTitle" idx="1"/>
          </p:nvPr>
        </p:nvSpPr>
        <p:spPr>
          <a:xfrm>
            <a:off x="598163" y="1501950"/>
            <a:ext cx="3413925" cy="862425"/>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2700">
                <a:solidFill>
                  <a:srgbClr val="000D74"/>
                </a:solidFill>
                <a:latin typeface="Inter SemiBold"/>
                <a:ea typeface="Inter SemiBold"/>
                <a:cs typeface="Inter SemiBold"/>
                <a:sym typeface="Inter SemiBold"/>
              </a:defRPr>
            </a:lvl1pPr>
            <a:lvl2pPr lvl="1" algn="ctr" rtl="0">
              <a:spcBef>
                <a:spcPts val="0"/>
              </a:spcBef>
              <a:spcAft>
                <a:spcPts val="0"/>
              </a:spcAft>
              <a:buNone/>
              <a:defRPr sz="2550">
                <a:solidFill>
                  <a:srgbClr val="000D74"/>
                </a:solidFill>
              </a:defRPr>
            </a:lvl2pPr>
            <a:lvl3pPr lvl="2" algn="ctr" rtl="0">
              <a:spcBef>
                <a:spcPts val="0"/>
              </a:spcBef>
              <a:spcAft>
                <a:spcPts val="0"/>
              </a:spcAft>
              <a:buNone/>
              <a:defRPr sz="2550">
                <a:solidFill>
                  <a:srgbClr val="000D74"/>
                </a:solidFill>
              </a:defRPr>
            </a:lvl3pPr>
            <a:lvl4pPr lvl="3" algn="ctr" rtl="0">
              <a:spcBef>
                <a:spcPts val="0"/>
              </a:spcBef>
              <a:spcAft>
                <a:spcPts val="0"/>
              </a:spcAft>
              <a:buNone/>
              <a:defRPr sz="2550">
                <a:solidFill>
                  <a:srgbClr val="000D74"/>
                </a:solidFill>
              </a:defRPr>
            </a:lvl4pPr>
            <a:lvl5pPr lvl="4" algn="ctr" rtl="0">
              <a:spcBef>
                <a:spcPts val="0"/>
              </a:spcBef>
              <a:spcAft>
                <a:spcPts val="0"/>
              </a:spcAft>
              <a:buNone/>
              <a:defRPr sz="2550">
                <a:solidFill>
                  <a:srgbClr val="000D74"/>
                </a:solidFill>
              </a:defRPr>
            </a:lvl5pPr>
            <a:lvl6pPr lvl="5" algn="ctr" rtl="0">
              <a:spcBef>
                <a:spcPts val="0"/>
              </a:spcBef>
              <a:spcAft>
                <a:spcPts val="0"/>
              </a:spcAft>
              <a:buNone/>
              <a:defRPr sz="2550">
                <a:solidFill>
                  <a:srgbClr val="000D74"/>
                </a:solidFill>
              </a:defRPr>
            </a:lvl6pPr>
            <a:lvl7pPr lvl="6" algn="ctr" rtl="0">
              <a:spcBef>
                <a:spcPts val="0"/>
              </a:spcBef>
              <a:spcAft>
                <a:spcPts val="0"/>
              </a:spcAft>
              <a:buNone/>
              <a:defRPr sz="2550">
                <a:solidFill>
                  <a:srgbClr val="000D74"/>
                </a:solidFill>
              </a:defRPr>
            </a:lvl7pPr>
            <a:lvl8pPr lvl="7" algn="ctr" rtl="0">
              <a:spcBef>
                <a:spcPts val="0"/>
              </a:spcBef>
              <a:spcAft>
                <a:spcPts val="0"/>
              </a:spcAft>
              <a:buNone/>
              <a:defRPr sz="2550">
                <a:solidFill>
                  <a:srgbClr val="000D74"/>
                </a:solidFill>
              </a:defRPr>
            </a:lvl8pPr>
            <a:lvl9pPr lvl="8" algn="ctr" rtl="0">
              <a:spcBef>
                <a:spcPts val="0"/>
              </a:spcBef>
              <a:spcAft>
                <a:spcPts val="0"/>
              </a:spcAft>
              <a:buNone/>
              <a:defRPr sz="2550">
                <a:solidFill>
                  <a:srgbClr val="000D74"/>
                </a:solidFill>
              </a:defRPr>
            </a:lvl9pPr>
          </a:lstStyle>
          <a:p>
            <a:endParaRPr/>
          </a:p>
        </p:txBody>
      </p:sp>
      <p:sp>
        <p:nvSpPr>
          <p:cNvPr id="20" name="Google Shape;20;p2"/>
          <p:cNvSpPr txBox="1">
            <a:spLocks noGrp="1"/>
          </p:cNvSpPr>
          <p:nvPr>
            <p:ph type="body" idx="2"/>
          </p:nvPr>
        </p:nvSpPr>
        <p:spPr>
          <a:xfrm>
            <a:off x="689344" y="2415244"/>
            <a:ext cx="3259125" cy="1746000"/>
          </a:xfrm>
          <a:prstGeom prst="rect">
            <a:avLst/>
          </a:prstGeom>
        </p:spPr>
        <p:txBody>
          <a:bodyPr spcFirstLastPara="1" wrap="square" lIns="91425" tIns="45700" rIns="91425" bIns="45700" anchor="t" anchorCtr="0">
            <a:noAutofit/>
          </a:bodyPr>
          <a:lstStyle>
            <a:lvl1pPr marL="342900" lvl="0" indent="-247650">
              <a:spcBef>
                <a:spcPts val="750"/>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1pPr>
            <a:lvl2pPr marL="685800" lvl="1" indent="-238125">
              <a:spcBef>
                <a:spcPts val="375"/>
              </a:spcBef>
              <a:spcAft>
                <a:spcPts val="0"/>
              </a:spcAft>
              <a:buClr>
                <a:srgbClr val="000D74"/>
              </a:buClr>
              <a:buSzPts val="1400"/>
              <a:buFont typeface="Montserrat"/>
              <a:buChar char="o"/>
              <a:defRPr>
                <a:solidFill>
                  <a:srgbClr val="000D74"/>
                </a:solidFill>
                <a:latin typeface="Montserrat"/>
                <a:ea typeface="Montserrat"/>
                <a:cs typeface="Montserrat"/>
                <a:sym typeface="Montserrat"/>
              </a:defRPr>
            </a:lvl2pPr>
            <a:lvl3pPr marL="1028700" lvl="2"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3pPr>
            <a:lvl4pPr marL="1371600" lvl="3"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4pPr>
            <a:lvl5pPr marL="1714500" lvl="4"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5pPr>
            <a:lvl6pPr marL="2057400" lvl="5"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6pPr>
            <a:lvl7pPr marL="2400300" lvl="6"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7pPr>
            <a:lvl8pPr marL="2743200" lvl="7"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8pPr>
            <a:lvl9pPr marL="3086100" lvl="8"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9pPr>
          </a:lstStyle>
          <a:p>
            <a:endParaRPr/>
          </a:p>
        </p:txBody>
      </p:sp>
      <p:pic>
        <p:nvPicPr>
          <p:cNvPr id="21" name="Google Shape;21;p2"/>
          <p:cNvPicPr preferRelativeResize="0"/>
          <p:nvPr/>
        </p:nvPicPr>
        <p:blipFill>
          <a:blip r:embed="rId3">
            <a:alphaModFix/>
          </a:blip>
          <a:stretch>
            <a:fillRect/>
          </a:stretch>
        </p:blipFill>
        <p:spPr>
          <a:xfrm>
            <a:off x="162178" y="3545044"/>
            <a:ext cx="4084220" cy="1615350"/>
          </a:xfrm>
          <a:prstGeom prst="rect">
            <a:avLst/>
          </a:prstGeom>
          <a:noFill/>
          <a:ln>
            <a:noFill/>
          </a:ln>
        </p:spPr>
      </p:pic>
    </p:spTree>
    <p:extLst>
      <p:ext uri="{BB962C8B-B14F-4D97-AF65-F5344CB8AC3E}">
        <p14:creationId xmlns:p14="http://schemas.microsoft.com/office/powerpoint/2010/main" val="20199535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950031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Page 1" preserve="1">
  <p:cSld name="Title Page 1">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284525" y="1512842"/>
            <a:ext cx="6574950" cy="557775"/>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3"/>
          <p:cNvSpPr txBox="1">
            <a:spLocks noGrp="1"/>
          </p:cNvSpPr>
          <p:nvPr>
            <p:ph type="subTitle" idx="1"/>
          </p:nvPr>
        </p:nvSpPr>
        <p:spPr>
          <a:xfrm>
            <a:off x="1284525" y="2070619"/>
            <a:ext cx="6574950" cy="2027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800">
                <a:solidFill>
                  <a:srgbClr val="6CADDF"/>
                </a:solidFill>
                <a:latin typeface="Inter SemiBold"/>
                <a:ea typeface="Inter SemiBold"/>
                <a:cs typeface="Inter SemiBold"/>
                <a:sym typeface="Inter SemiBold"/>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25" name="Google Shape;25;p3"/>
          <p:cNvSpPr txBox="1">
            <a:spLocks noGrp="1"/>
          </p:cNvSpPr>
          <p:nvPr>
            <p:ph type="subTitle" idx="2"/>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defRPr>
            </a:lvl2pPr>
            <a:lvl3pPr lvl="2" rtl="0">
              <a:spcBef>
                <a:spcPts val="0"/>
              </a:spcBef>
              <a:spcAft>
                <a:spcPts val="0"/>
              </a:spcAft>
              <a:buNone/>
              <a:defRPr>
                <a:solidFill>
                  <a:srgbClr val="000D74"/>
                </a:solidFill>
              </a:defRPr>
            </a:lvl3pPr>
            <a:lvl4pPr lvl="3" rtl="0">
              <a:spcBef>
                <a:spcPts val="0"/>
              </a:spcBef>
              <a:spcAft>
                <a:spcPts val="0"/>
              </a:spcAft>
              <a:buNone/>
              <a:defRPr>
                <a:solidFill>
                  <a:srgbClr val="000D74"/>
                </a:solidFill>
              </a:defRPr>
            </a:lvl4pPr>
            <a:lvl5pPr lvl="4" rtl="0">
              <a:spcBef>
                <a:spcPts val="0"/>
              </a:spcBef>
              <a:spcAft>
                <a:spcPts val="0"/>
              </a:spcAft>
              <a:buNone/>
              <a:defRPr>
                <a:solidFill>
                  <a:srgbClr val="000D74"/>
                </a:solidFill>
              </a:defRPr>
            </a:lvl5pPr>
            <a:lvl6pPr lvl="5" rtl="0">
              <a:spcBef>
                <a:spcPts val="0"/>
              </a:spcBef>
              <a:spcAft>
                <a:spcPts val="0"/>
              </a:spcAft>
              <a:buNone/>
              <a:defRPr>
                <a:solidFill>
                  <a:srgbClr val="000D74"/>
                </a:solidFill>
              </a:defRPr>
            </a:lvl6pPr>
            <a:lvl7pPr lvl="6" rtl="0">
              <a:spcBef>
                <a:spcPts val="0"/>
              </a:spcBef>
              <a:spcAft>
                <a:spcPts val="0"/>
              </a:spcAft>
              <a:buNone/>
              <a:defRPr>
                <a:solidFill>
                  <a:srgbClr val="000D74"/>
                </a:solidFill>
              </a:defRPr>
            </a:lvl7pPr>
            <a:lvl8pPr lvl="7" rtl="0">
              <a:spcBef>
                <a:spcPts val="0"/>
              </a:spcBef>
              <a:spcAft>
                <a:spcPts val="0"/>
              </a:spcAft>
              <a:buNone/>
              <a:defRPr>
                <a:solidFill>
                  <a:srgbClr val="000D74"/>
                </a:solidFill>
              </a:defRPr>
            </a:lvl8pPr>
            <a:lvl9pPr lvl="8" rtl="0">
              <a:spcBef>
                <a:spcPts val="0"/>
              </a:spcBef>
              <a:spcAft>
                <a:spcPts val="0"/>
              </a:spcAft>
              <a:buNone/>
              <a:defRPr>
                <a:solidFill>
                  <a:srgbClr val="000D74"/>
                </a:solidFill>
              </a:defRPr>
            </a:lvl9pPr>
          </a:lstStyle>
          <a:p>
            <a:endParaRPr/>
          </a:p>
        </p:txBody>
      </p:sp>
      <p:sp>
        <p:nvSpPr>
          <p:cNvPr id="26" name="Google Shape;26;p3"/>
          <p:cNvSpPr txBox="1">
            <a:spLocks noGrp="1"/>
          </p:cNvSpPr>
          <p:nvPr>
            <p:ph type="title" idx="3"/>
          </p:nvPr>
        </p:nvSpPr>
        <p:spPr>
          <a:xfrm>
            <a:off x="629175" y="0"/>
            <a:ext cx="8511750" cy="688950"/>
          </a:xfrm>
          <a:prstGeom prst="rect">
            <a:avLst/>
          </a:prstGeom>
        </p:spPr>
        <p:txBody>
          <a:bodyPr spcFirstLastPara="1" wrap="square" lIns="91425" tIns="91425" rIns="91425" bIns="91425" anchor="b" anchorCtr="0">
            <a:noAutofit/>
          </a:bodyPr>
          <a:lstStyle>
            <a:lvl1pPr lvl="0" algn="l" rtl="0">
              <a:spcBef>
                <a:spcPts val="0"/>
              </a:spcBef>
              <a:spcAft>
                <a:spcPts val="0"/>
              </a:spcAft>
              <a:buNone/>
              <a:defRPr sz="2250">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27" name="Google Shape;27;p3"/>
          <p:cNvCxnSpPr/>
          <p:nvPr/>
        </p:nvCxnSpPr>
        <p:spPr>
          <a:xfrm>
            <a:off x="630769" y="758041"/>
            <a:ext cx="8511750" cy="0"/>
          </a:xfrm>
          <a:prstGeom prst="straightConnector1">
            <a:avLst/>
          </a:prstGeom>
          <a:noFill/>
          <a:ln w="28575" cap="flat" cmpd="sng">
            <a:solidFill>
              <a:srgbClr val="B9D8EB"/>
            </a:solidFill>
            <a:prstDash val="solid"/>
            <a:round/>
            <a:headEnd type="none" w="med" len="med"/>
            <a:tailEnd type="none" w="med" len="med"/>
          </a:ln>
        </p:spPr>
      </p:cxnSp>
    </p:spTree>
    <p:extLst>
      <p:ext uri="{BB962C8B-B14F-4D97-AF65-F5344CB8AC3E}">
        <p14:creationId xmlns:p14="http://schemas.microsoft.com/office/powerpoint/2010/main" val="104514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d Background_Blank" preserve="1">
  <p:cSld name="Red Background_Blank">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1212413" y="1827806"/>
            <a:ext cx="6719175" cy="685350"/>
          </a:xfrm>
          <a:prstGeom prst="rect">
            <a:avLst/>
          </a:prstGeom>
        </p:spPr>
        <p:txBody>
          <a:bodyPr spcFirstLastPara="1" wrap="square" lIns="91425" tIns="45700" rIns="91425" bIns="45700" anchor="t" anchorCtr="0">
            <a:noAutofit/>
          </a:bodyPr>
          <a:lstStyle>
            <a:lvl1pPr lvl="0" algn="ctr" rtl="0">
              <a:spcBef>
                <a:spcPts val="0"/>
              </a:spcBef>
              <a:spcAft>
                <a:spcPts val="0"/>
              </a:spcAft>
              <a:buNone/>
              <a:defRPr sz="2700">
                <a:solidFill>
                  <a:srgbClr val="FFFFFF"/>
                </a:solidFil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a:endParaRPr/>
          </a:p>
        </p:txBody>
      </p:sp>
      <p:sp>
        <p:nvSpPr>
          <p:cNvPr id="72" name="Google Shape;72;p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latin typeface="Didact Gothic"/>
                <a:ea typeface="Didact Gothic"/>
                <a:cs typeface="Didact Gothic"/>
                <a:sym typeface="Didact Gothic"/>
              </a:defRPr>
            </a:lvl2pPr>
            <a:lvl3pPr lvl="2" rtl="0">
              <a:spcBef>
                <a:spcPts val="0"/>
              </a:spcBef>
              <a:spcAft>
                <a:spcPts val="0"/>
              </a:spcAft>
              <a:buNone/>
              <a:defRPr>
                <a:solidFill>
                  <a:srgbClr val="000D74"/>
                </a:solidFill>
                <a:latin typeface="Didact Gothic"/>
                <a:ea typeface="Didact Gothic"/>
                <a:cs typeface="Didact Gothic"/>
                <a:sym typeface="Didact Gothic"/>
              </a:defRPr>
            </a:lvl3pPr>
            <a:lvl4pPr lvl="3" rtl="0">
              <a:spcBef>
                <a:spcPts val="0"/>
              </a:spcBef>
              <a:spcAft>
                <a:spcPts val="0"/>
              </a:spcAft>
              <a:buNone/>
              <a:defRPr>
                <a:solidFill>
                  <a:srgbClr val="000D74"/>
                </a:solidFill>
                <a:latin typeface="Didact Gothic"/>
                <a:ea typeface="Didact Gothic"/>
                <a:cs typeface="Didact Gothic"/>
                <a:sym typeface="Didact Gothic"/>
              </a:defRPr>
            </a:lvl4pPr>
            <a:lvl5pPr lvl="4" rtl="0">
              <a:spcBef>
                <a:spcPts val="0"/>
              </a:spcBef>
              <a:spcAft>
                <a:spcPts val="0"/>
              </a:spcAft>
              <a:buNone/>
              <a:defRPr>
                <a:solidFill>
                  <a:srgbClr val="000D74"/>
                </a:solidFill>
                <a:latin typeface="Didact Gothic"/>
                <a:ea typeface="Didact Gothic"/>
                <a:cs typeface="Didact Gothic"/>
                <a:sym typeface="Didact Gothic"/>
              </a:defRPr>
            </a:lvl5pPr>
            <a:lvl6pPr lvl="5" rtl="0">
              <a:spcBef>
                <a:spcPts val="0"/>
              </a:spcBef>
              <a:spcAft>
                <a:spcPts val="0"/>
              </a:spcAft>
              <a:buNone/>
              <a:defRPr>
                <a:solidFill>
                  <a:srgbClr val="000D74"/>
                </a:solidFill>
                <a:latin typeface="Didact Gothic"/>
                <a:ea typeface="Didact Gothic"/>
                <a:cs typeface="Didact Gothic"/>
                <a:sym typeface="Didact Gothic"/>
              </a:defRPr>
            </a:lvl6pPr>
            <a:lvl7pPr lvl="6" rtl="0">
              <a:spcBef>
                <a:spcPts val="0"/>
              </a:spcBef>
              <a:spcAft>
                <a:spcPts val="0"/>
              </a:spcAft>
              <a:buNone/>
              <a:defRPr>
                <a:solidFill>
                  <a:srgbClr val="000D74"/>
                </a:solidFill>
                <a:latin typeface="Didact Gothic"/>
                <a:ea typeface="Didact Gothic"/>
                <a:cs typeface="Didact Gothic"/>
                <a:sym typeface="Didact Gothic"/>
              </a:defRPr>
            </a:lvl7pPr>
            <a:lvl8pPr lvl="7" rtl="0">
              <a:spcBef>
                <a:spcPts val="0"/>
              </a:spcBef>
              <a:spcAft>
                <a:spcPts val="0"/>
              </a:spcAft>
              <a:buNone/>
              <a:defRPr>
                <a:solidFill>
                  <a:srgbClr val="000D74"/>
                </a:solidFill>
                <a:latin typeface="Didact Gothic"/>
                <a:ea typeface="Didact Gothic"/>
                <a:cs typeface="Didact Gothic"/>
                <a:sym typeface="Didact Gothic"/>
              </a:defRPr>
            </a:lvl8pPr>
            <a:lvl9pPr lvl="8"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73" name="Google Shape;73;p8"/>
          <p:cNvSpPr txBox="1">
            <a:spLocks noGrp="1"/>
          </p:cNvSpPr>
          <p:nvPr>
            <p:ph type="title" idx="2"/>
          </p:nvPr>
        </p:nvSpPr>
        <p:spPr>
          <a:xfrm>
            <a:off x="629175" y="27544"/>
            <a:ext cx="6457275"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74" name="Google Shape;74;p8"/>
          <p:cNvCxnSpPr/>
          <p:nvPr/>
        </p:nvCxnSpPr>
        <p:spPr>
          <a:xfrm>
            <a:off x="630769" y="758041"/>
            <a:ext cx="8511750" cy="0"/>
          </a:xfrm>
          <a:prstGeom prst="straightConnector1">
            <a:avLst/>
          </a:prstGeom>
          <a:noFill/>
          <a:ln w="28575" cap="flat" cmpd="sng">
            <a:solidFill>
              <a:srgbClr val="0072CE"/>
            </a:solidFill>
            <a:prstDash val="solid"/>
            <a:round/>
            <a:headEnd type="none" w="med" len="med"/>
            <a:tailEnd type="none" w="med" len="med"/>
          </a:ln>
        </p:spPr>
      </p:cxnSp>
    </p:spTree>
    <p:extLst>
      <p:ext uri="{BB962C8B-B14F-4D97-AF65-F5344CB8AC3E}">
        <p14:creationId xmlns:p14="http://schemas.microsoft.com/office/powerpoint/2010/main" val="1412711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1_Section Header 1" preserve="1">
  <p:cSld name="11_Section Header 1">
    <p:spTree>
      <p:nvGrpSpPr>
        <p:cNvPr id="1" name="Shape 166"/>
        <p:cNvGrpSpPr/>
        <p:nvPr/>
      </p:nvGrpSpPr>
      <p:grpSpPr>
        <a:xfrm>
          <a:off x="0" y="0"/>
          <a:ext cx="0" cy="0"/>
          <a:chOff x="0" y="0"/>
          <a:chExt cx="0" cy="0"/>
        </a:xfrm>
      </p:grpSpPr>
      <p:sp>
        <p:nvSpPr>
          <p:cNvPr id="167" name="Google Shape;167;p18"/>
          <p:cNvSpPr/>
          <p:nvPr/>
        </p:nvSpPr>
        <p:spPr>
          <a:xfrm>
            <a:off x="-9131" y="0"/>
            <a:ext cx="9165825" cy="2526075"/>
          </a:xfrm>
          <a:prstGeom prst="rect">
            <a:avLst/>
          </a:prstGeom>
          <a:solidFill>
            <a:srgbClr val="000D74"/>
          </a:solidFill>
          <a:ln>
            <a:noFill/>
          </a:ln>
        </p:spPr>
        <p:txBody>
          <a:bodyPr spcFirstLastPara="1" wrap="square" lIns="68569" tIns="68569" rIns="68569" bIns="68569" anchor="t" anchorCtr="0">
            <a:noAutofit/>
          </a:bodyPr>
          <a:lstStyle/>
          <a:p>
            <a:pPr marL="0" lvl="0" indent="0" algn="l" rtl="0">
              <a:spcBef>
                <a:spcPts val="0"/>
              </a:spcBef>
              <a:spcAft>
                <a:spcPts val="0"/>
              </a:spcAft>
              <a:buNone/>
            </a:pPr>
            <a:endParaRPr/>
          </a:p>
        </p:txBody>
      </p:sp>
      <p:sp>
        <p:nvSpPr>
          <p:cNvPr id="168" name="Google Shape;168;p1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169" name="Google Shape;169;p18"/>
          <p:cNvSpPr txBox="1">
            <a:spLocks noGrp="1"/>
          </p:cNvSpPr>
          <p:nvPr>
            <p:ph type="body" idx="2"/>
          </p:nvPr>
        </p:nvSpPr>
        <p:spPr>
          <a:xfrm>
            <a:off x="1451027" y="2771194"/>
            <a:ext cx="6408450" cy="2951550"/>
          </a:xfrm>
          <a:prstGeom prst="rect">
            <a:avLst/>
          </a:prstGeom>
          <a:noFill/>
          <a:ln>
            <a:noFill/>
          </a:ln>
        </p:spPr>
        <p:txBody>
          <a:bodyPr spcFirstLastPara="1" wrap="square" lIns="91425" tIns="45700" rIns="91425" bIns="45700" anchor="t" anchorCtr="0">
            <a:noAutofit/>
          </a:bodyPr>
          <a:lstStyle>
            <a:lvl1pPr marL="342900" lvl="0" indent="-257175" algn="ctr" rtl="0">
              <a:lnSpc>
                <a:spcPct val="90000"/>
              </a:lnSpc>
              <a:spcBef>
                <a:spcPts val="750"/>
              </a:spcBef>
              <a:spcAft>
                <a:spcPts val="0"/>
              </a:spcAft>
              <a:buSzPts val="1800"/>
              <a:buFont typeface="Inter ExtraLight"/>
              <a:buChar char="•"/>
              <a:defRPr>
                <a:latin typeface="Inter ExtraLight"/>
                <a:ea typeface="Inter ExtraLight"/>
                <a:cs typeface="Inter ExtraLight"/>
                <a:sym typeface="Inter ExtraLight"/>
              </a:defRPr>
            </a:lvl1pPr>
            <a:lvl2pPr marL="685800" lvl="1" indent="-257175" algn="ctr" rtl="0">
              <a:lnSpc>
                <a:spcPct val="90000"/>
              </a:lnSpc>
              <a:spcBef>
                <a:spcPts val="375"/>
              </a:spcBef>
              <a:spcAft>
                <a:spcPts val="0"/>
              </a:spcAft>
              <a:buSzPts val="1800"/>
              <a:buFont typeface="Inter ExtraLight"/>
              <a:buChar char="o"/>
              <a:defRPr>
                <a:latin typeface="Inter ExtraLight"/>
                <a:ea typeface="Inter ExtraLight"/>
                <a:cs typeface="Inter ExtraLight"/>
                <a:sym typeface="Inter ExtraLight"/>
              </a:defRPr>
            </a:lvl2pPr>
            <a:lvl3pPr marL="1028700" lvl="2"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3pPr>
            <a:lvl4pPr marL="1371600" lvl="3"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4pPr>
            <a:lvl5pPr marL="1714500" lvl="4"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5pPr>
            <a:lvl6pPr marL="2057400" lvl="5"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6pPr>
            <a:lvl7pPr marL="2400300" lvl="6"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7pPr>
            <a:lvl8pPr marL="2743200" lvl="7"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8pPr>
            <a:lvl9pPr marL="3086100" lvl="8"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9pPr>
          </a:lstStyle>
          <a:p>
            <a:endParaRPr/>
          </a:p>
        </p:txBody>
      </p:sp>
      <p:sp>
        <p:nvSpPr>
          <p:cNvPr id="170" name="Google Shape;170;p18"/>
          <p:cNvSpPr txBox="1">
            <a:spLocks noGrp="1"/>
          </p:cNvSpPr>
          <p:nvPr>
            <p:ph type="title"/>
          </p:nvPr>
        </p:nvSpPr>
        <p:spPr>
          <a:xfrm>
            <a:off x="1426613" y="686663"/>
            <a:ext cx="6457275" cy="688950"/>
          </a:xfrm>
          <a:prstGeom prst="rect">
            <a:avLst/>
          </a:prstGeom>
        </p:spPr>
        <p:txBody>
          <a:bodyPr spcFirstLastPara="1" wrap="square" lIns="91425" tIns="45700" rIns="91425" bIns="45700" anchor="b" anchorCtr="0">
            <a:noAutofit/>
          </a:bodyPr>
          <a:lstStyle>
            <a:lvl1pPr lvl="0"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1" name="Google Shape;171;p18"/>
          <p:cNvSpPr txBox="1">
            <a:spLocks noGrp="1"/>
          </p:cNvSpPr>
          <p:nvPr>
            <p:ph type="subTitle" idx="3"/>
          </p:nvPr>
        </p:nvSpPr>
        <p:spPr>
          <a:xfrm>
            <a:off x="2955938" y="1401563"/>
            <a:ext cx="3398625" cy="43785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B9D8EB"/>
              </a:buClr>
              <a:buSzPts val="2300"/>
              <a:buFont typeface="Inter"/>
              <a:buNone/>
              <a:defRPr sz="1575" b="1">
                <a:solidFill>
                  <a:srgbClr val="B9D8EB"/>
                </a:solidFill>
                <a:latin typeface="Inter"/>
                <a:ea typeface="Inter"/>
                <a:cs typeface="Inter"/>
                <a:sym typeface="Inter"/>
              </a:defRPr>
            </a:lvl1pPr>
            <a:lvl2pPr lvl="1" algn="ctr" rtl="0">
              <a:spcBef>
                <a:spcPts val="0"/>
              </a:spcBef>
              <a:spcAft>
                <a:spcPts val="0"/>
              </a:spcAft>
              <a:buSzPts val="1400"/>
              <a:buNone/>
              <a:defRPr>
                <a:latin typeface="Inter Light"/>
                <a:ea typeface="Inter Light"/>
                <a:cs typeface="Inter Light"/>
                <a:sym typeface="Inter Light"/>
              </a:defRPr>
            </a:lvl2pPr>
            <a:lvl3pPr lvl="2" algn="ctr" rtl="0">
              <a:spcBef>
                <a:spcPts val="0"/>
              </a:spcBef>
              <a:spcAft>
                <a:spcPts val="0"/>
              </a:spcAft>
              <a:buSzPts val="1400"/>
              <a:buNone/>
              <a:defRPr>
                <a:latin typeface="Inter Light"/>
                <a:ea typeface="Inter Light"/>
                <a:cs typeface="Inter Light"/>
                <a:sym typeface="Inter Light"/>
              </a:defRPr>
            </a:lvl3pPr>
            <a:lvl4pPr lvl="3" algn="ctr" rtl="0">
              <a:spcBef>
                <a:spcPts val="0"/>
              </a:spcBef>
              <a:spcAft>
                <a:spcPts val="0"/>
              </a:spcAft>
              <a:buSzPts val="1400"/>
              <a:buNone/>
              <a:defRPr>
                <a:latin typeface="Inter Light"/>
                <a:ea typeface="Inter Light"/>
                <a:cs typeface="Inter Light"/>
                <a:sym typeface="Inter Light"/>
              </a:defRPr>
            </a:lvl4pPr>
            <a:lvl5pPr lvl="4" algn="ctr" rtl="0">
              <a:spcBef>
                <a:spcPts val="0"/>
              </a:spcBef>
              <a:spcAft>
                <a:spcPts val="0"/>
              </a:spcAft>
              <a:buSzPts val="1400"/>
              <a:buNone/>
              <a:defRPr>
                <a:latin typeface="Inter Light"/>
                <a:ea typeface="Inter Light"/>
                <a:cs typeface="Inter Light"/>
                <a:sym typeface="Inter Light"/>
              </a:defRPr>
            </a:lvl5pPr>
            <a:lvl6pPr lvl="5" algn="ctr" rtl="0">
              <a:spcBef>
                <a:spcPts val="0"/>
              </a:spcBef>
              <a:spcAft>
                <a:spcPts val="0"/>
              </a:spcAft>
              <a:buSzPts val="1400"/>
              <a:buNone/>
              <a:defRPr>
                <a:latin typeface="Inter Light"/>
                <a:ea typeface="Inter Light"/>
                <a:cs typeface="Inter Light"/>
                <a:sym typeface="Inter Light"/>
              </a:defRPr>
            </a:lvl6pPr>
            <a:lvl7pPr lvl="6" algn="ctr" rtl="0">
              <a:spcBef>
                <a:spcPts val="0"/>
              </a:spcBef>
              <a:spcAft>
                <a:spcPts val="0"/>
              </a:spcAft>
              <a:buSzPts val="1400"/>
              <a:buNone/>
              <a:defRPr>
                <a:latin typeface="Inter Light"/>
                <a:ea typeface="Inter Light"/>
                <a:cs typeface="Inter Light"/>
                <a:sym typeface="Inter Light"/>
              </a:defRPr>
            </a:lvl7pPr>
            <a:lvl8pPr lvl="7" algn="ctr" rtl="0">
              <a:spcBef>
                <a:spcPts val="0"/>
              </a:spcBef>
              <a:spcAft>
                <a:spcPts val="0"/>
              </a:spcAft>
              <a:buSzPts val="1400"/>
              <a:buNone/>
              <a:defRPr>
                <a:latin typeface="Inter Light"/>
                <a:ea typeface="Inter Light"/>
                <a:cs typeface="Inter Light"/>
                <a:sym typeface="Inter Light"/>
              </a:defRPr>
            </a:lvl8pPr>
            <a:lvl9pPr lvl="8" algn="ctr" rtl="0">
              <a:spcBef>
                <a:spcPts val="0"/>
              </a:spcBef>
              <a:spcAft>
                <a:spcPts val="0"/>
              </a:spcAft>
              <a:buSzPts val="1400"/>
              <a:buNone/>
              <a:defRPr>
                <a:latin typeface="Inter Light"/>
                <a:ea typeface="Inter Light"/>
                <a:cs typeface="Inter Light"/>
                <a:sym typeface="Inter Light"/>
              </a:defRPr>
            </a:lvl9pPr>
          </a:lstStyle>
          <a:p>
            <a:endParaRPr/>
          </a:p>
        </p:txBody>
      </p:sp>
    </p:spTree>
    <p:extLst>
      <p:ext uri="{BB962C8B-B14F-4D97-AF65-F5344CB8AC3E}">
        <p14:creationId xmlns:p14="http://schemas.microsoft.com/office/powerpoint/2010/main" val="583183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4.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5.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5.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5.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10">
            <a:extLst>
              <a:ext uri="{FF2B5EF4-FFF2-40B4-BE49-F238E27FC236}">
                <a16:creationId xmlns:a16="http://schemas.microsoft.com/office/drawing/2014/main" id="{B0519AB2-0241-D247-FE20-786FA383E50D}"/>
              </a:ext>
            </a:extLst>
          </p:cNvPr>
          <p:cNvSpPr txBox="1">
            <a:spLocks noChangeArrowheads="1"/>
          </p:cNvSpPr>
          <p:nvPr userDrawn="1"/>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COMSW4111_002_2025_2 – Foundation: ER, Relational, SQL (2) 		© Donald F. Ferguson, 2025</a:t>
            </a:r>
          </a:p>
          <a:p>
            <a:pPr>
              <a:lnSpc>
                <a:spcPct val="100000"/>
              </a:lnSpc>
            </a:pPr>
            <a:fld id="{B4ABCADE-86A0-3448-9199-FF03A1F66E3F}" type="slidenum">
              <a:rPr lang="en-US" altLang="en-US" sz="1000" i="1" smtClean="0">
                <a:solidFill>
                  <a:schemeClr val="bg1"/>
                </a:solidFill>
              </a:rPr>
              <a:t>‹#›</a:t>
            </a:fld>
            <a:endParaRPr lang="en-US" altLang="en-US" sz="10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608" r:id="rId4"/>
    <p:sldLayoutId id="2147493607" r:id="rId5"/>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06894" y="840656"/>
            <a:ext cx="6723000" cy="17613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000D74"/>
              </a:buClr>
              <a:buSzPts val="3600"/>
              <a:buFont typeface="Inter Light"/>
              <a:buNone/>
              <a:defRPr sz="3600" i="0" u="none" strike="noStrike" cap="none">
                <a:solidFill>
                  <a:srgbClr val="000D74"/>
                </a:solidFill>
                <a:latin typeface="Inter Light"/>
                <a:ea typeface="Inter Light"/>
                <a:cs typeface="Inter Light"/>
                <a:sym typeface="Inter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140692" y="1452281"/>
            <a:ext cx="6034050" cy="33930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1pPr>
            <a:lvl2pPr marL="914400" marR="0" lvl="1" indent="-317500" algn="l" rtl="0">
              <a:lnSpc>
                <a:spcPct val="90000"/>
              </a:lnSpc>
              <a:spcBef>
                <a:spcPts val="500"/>
              </a:spcBef>
              <a:spcAft>
                <a:spcPts val="0"/>
              </a:spcAft>
              <a:buClr>
                <a:schemeClr val="dk1"/>
              </a:buClr>
              <a:buSzPts val="1400"/>
              <a:buFont typeface="Inter Light"/>
              <a:buChar char="o"/>
              <a:defRPr i="0" u="none" strike="noStrike" cap="none">
                <a:solidFill>
                  <a:schemeClr val="dk1"/>
                </a:solidFill>
                <a:latin typeface="Inter Light"/>
                <a:ea typeface="Inter Light"/>
                <a:cs typeface="Inter Light"/>
                <a:sym typeface="Inter Light"/>
              </a:defRPr>
            </a:lvl2pPr>
            <a:lvl3pPr marL="1371600" marR="0" lvl="2" indent="-304800" algn="l" rtl="0">
              <a:lnSpc>
                <a:spcPct val="90000"/>
              </a:lnSpc>
              <a:spcBef>
                <a:spcPts val="500"/>
              </a:spcBef>
              <a:spcAft>
                <a:spcPts val="0"/>
              </a:spcAft>
              <a:buClr>
                <a:schemeClr val="dk1"/>
              </a:buClr>
              <a:buSzPts val="1200"/>
              <a:buFont typeface="Inter Light"/>
              <a:buChar char="—"/>
              <a:defRPr sz="1200" i="0" u="none" strike="noStrike" cap="none">
                <a:solidFill>
                  <a:schemeClr val="dk1"/>
                </a:solidFill>
                <a:latin typeface="Inter Light"/>
                <a:ea typeface="Inter Light"/>
                <a:cs typeface="Inter Light"/>
                <a:sym typeface="Inter Light"/>
              </a:defRPr>
            </a:lvl3pPr>
            <a:lvl4pPr marL="1828800" marR="0" lvl="3"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4pPr>
            <a:lvl5pPr marL="2286000" marR="0" lvl="4"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5pPr>
            <a:lvl6pPr marL="2743200" marR="0" lvl="5"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6pPr>
            <a:lvl7pPr marL="3200400" marR="0" lvl="6"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7pPr>
            <a:lvl8pPr marL="3657600" marR="0" lvl="7"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8pPr>
            <a:lvl9pPr marL="4114800" marR="0" lvl="8"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9pPr>
          </a:lstStyle>
          <a:p>
            <a:endParaRPr/>
          </a:p>
        </p:txBody>
      </p:sp>
      <p:sp>
        <p:nvSpPr>
          <p:cNvPr id="12" name="Google Shape;12;p1"/>
          <p:cNvSpPr/>
          <p:nvPr/>
        </p:nvSpPr>
        <p:spPr>
          <a:xfrm>
            <a:off x="0" y="4738069"/>
            <a:ext cx="9144000" cy="409275"/>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3" name="Google Shape;13;p1"/>
          <p:cNvPicPr preferRelativeResize="0"/>
          <p:nvPr/>
        </p:nvPicPr>
        <p:blipFill>
          <a:blip r:embed="rId9">
            <a:alphaModFix/>
          </a:blip>
          <a:stretch>
            <a:fillRect/>
          </a:stretch>
        </p:blipFill>
        <p:spPr>
          <a:xfrm>
            <a:off x="377569" y="4389764"/>
            <a:ext cx="2796111" cy="1105875"/>
          </a:xfrm>
          <a:prstGeom prst="rect">
            <a:avLst/>
          </a:prstGeom>
          <a:noFill/>
          <a:ln>
            <a:noFill/>
          </a:ln>
        </p:spPr>
      </p:pic>
      <p:sp>
        <p:nvSpPr>
          <p:cNvPr id="14" name="Google Shape;14;p1"/>
          <p:cNvSpPr txBox="1">
            <a:spLocks noGrp="1"/>
          </p:cNvSpPr>
          <p:nvPr>
            <p:ph type="title" idx="2"/>
          </p:nvPr>
        </p:nvSpPr>
        <p:spPr>
          <a:xfrm>
            <a:off x="629175" y="0"/>
            <a:ext cx="8514900" cy="68895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None/>
              <a:defRPr sz="3000">
                <a:latin typeface="Inter ExtraLight"/>
                <a:ea typeface="Inter ExtraLight"/>
                <a:cs typeface="Inter ExtraLight"/>
                <a:sym typeface="Inter ExtraLight"/>
              </a:defRPr>
            </a:lvl1pPr>
            <a:lvl2pPr lvl="1" algn="l" rtl="0">
              <a:spcBef>
                <a:spcPts val="0"/>
              </a:spcBef>
              <a:spcAft>
                <a:spcPts val="0"/>
              </a:spcAft>
              <a:buNone/>
              <a:defRPr sz="3000"/>
            </a:lvl2pPr>
            <a:lvl3pPr lvl="2" algn="l" rtl="0">
              <a:spcBef>
                <a:spcPts val="0"/>
              </a:spcBef>
              <a:spcAft>
                <a:spcPts val="0"/>
              </a:spcAft>
              <a:buNone/>
              <a:defRPr sz="3000"/>
            </a:lvl3pPr>
            <a:lvl4pPr lvl="3" algn="l" rtl="0">
              <a:spcBef>
                <a:spcPts val="0"/>
              </a:spcBef>
              <a:spcAft>
                <a:spcPts val="0"/>
              </a:spcAft>
              <a:buNone/>
              <a:defRPr sz="3000"/>
            </a:lvl4pPr>
            <a:lvl5pPr lvl="4" algn="l" rtl="0">
              <a:spcBef>
                <a:spcPts val="0"/>
              </a:spcBef>
              <a:spcAft>
                <a:spcPts val="0"/>
              </a:spcAft>
              <a:buNone/>
              <a:defRPr sz="3000"/>
            </a:lvl5pPr>
            <a:lvl6pPr lvl="5" algn="l" rtl="0">
              <a:spcBef>
                <a:spcPts val="0"/>
              </a:spcBef>
              <a:spcAft>
                <a:spcPts val="0"/>
              </a:spcAft>
              <a:buNone/>
              <a:defRPr sz="3000"/>
            </a:lvl6pPr>
            <a:lvl7pPr lvl="6" algn="l" rtl="0">
              <a:spcBef>
                <a:spcPts val="0"/>
              </a:spcBef>
              <a:spcAft>
                <a:spcPts val="0"/>
              </a:spcAft>
              <a:buNone/>
              <a:defRPr sz="3000"/>
            </a:lvl7pPr>
            <a:lvl8pPr lvl="7" algn="l" rtl="0">
              <a:spcBef>
                <a:spcPts val="0"/>
              </a:spcBef>
              <a:spcAft>
                <a:spcPts val="0"/>
              </a:spcAft>
              <a:buNone/>
              <a:defRPr sz="3000"/>
            </a:lvl8pPr>
            <a:lvl9pPr lvl="8" algn="l" rtl="0">
              <a:spcBef>
                <a:spcPts val="0"/>
              </a:spcBef>
              <a:spcAft>
                <a:spcPts val="0"/>
              </a:spcAft>
              <a:buNone/>
              <a:defRPr sz="3000"/>
            </a:lvl9pPr>
          </a:lstStyle>
          <a:p>
            <a:endParaRPr/>
          </a:p>
        </p:txBody>
      </p:sp>
      <p:sp>
        <p:nvSpPr>
          <p:cNvPr id="2" name="TextBox 10">
            <a:extLst>
              <a:ext uri="{FF2B5EF4-FFF2-40B4-BE49-F238E27FC236}">
                <a16:creationId xmlns:a16="http://schemas.microsoft.com/office/drawing/2014/main" id="{BA5C62DE-4E20-9D73-4CCA-899C3436B52D}"/>
              </a:ext>
            </a:extLst>
          </p:cNvPr>
          <p:cNvSpPr txBox="1">
            <a:spLocks noChangeArrowheads="1"/>
          </p:cNvSpPr>
          <p:nvPr userDrawn="1"/>
        </p:nvSpPr>
        <p:spPr bwMode="auto">
          <a:xfrm>
            <a:off x="3429000" y="4743390"/>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900" b="1" i="1" dirty="0">
                <a:solidFill>
                  <a:schemeClr val="accent1">
                    <a:lumMod val="90000"/>
                    <a:lumOff val="10000"/>
                  </a:schemeClr>
                </a:solidFill>
              </a:rPr>
              <a:t>© Donald F. Ferguson, 2025 </a:t>
            </a:r>
            <a:br>
              <a:rPr lang="en-US" altLang="en-US" sz="900" b="1" i="1" dirty="0">
                <a:solidFill>
                  <a:schemeClr val="accent1">
                    <a:lumMod val="90000"/>
                    <a:lumOff val="10000"/>
                  </a:schemeClr>
                </a:solidFill>
              </a:rPr>
            </a:br>
            <a:r>
              <a:rPr lang="en-US" altLang="en-US" sz="900" b="1" i="1" dirty="0">
                <a:solidFill>
                  <a:schemeClr val="accent1">
                    <a:lumMod val="90000"/>
                    <a:lumOff val="10000"/>
                  </a:schemeClr>
                </a:solidFill>
              </a:rPr>
              <a:t>COMSW4111_002_2025_1 - INTRODUCTION TO DATABASES					</a:t>
            </a:r>
            <a:fld id="{B4ABCADE-86A0-3448-9199-FF03A1F66E3F}" type="slidenum">
              <a:rPr lang="en-US" altLang="en-US" sz="900" b="1" i="1" smtClean="0">
                <a:solidFill>
                  <a:schemeClr val="accent1">
                    <a:lumMod val="90000"/>
                    <a:lumOff val="10000"/>
                  </a:schemeClr>
                </a:solidFill>
              </a:rPr>
              <a:t>‹#›</a:t>
            </a:fld>
            <a:endParaRPr lang="en-US" altLang="en-US" sz="900" b="1" i="1" dirty="0">
              <a:solidFill>
                <a:schemeClr val="accent1">
                  <a:lumMod val="90000"/>
                  <a:lumOff val="10000"/>
                </a:schemeClr>
              </a:solidFill>
            </a:endParaRPr>
          </a:p>
        </p:txBody>
      </p:sp>
    </p:spTree>
    <p:extLst>
      <p:ext uri="{BB962C8B-B14F-4D97-AF65-F5344CB8AC3E}">
        <p14:creationId xmlns:p14="http://schemas.microsoft.com/office/powerpoint/2010/main" val="752994046"/>
      </p:ext>
    </p:extLst>
  </p:cSld>
  <p:clrMap bg1="lt1" tx1="dk1" bg2="dk2" tx2="lt2" accent1="accent1" accent2="accent2" accent3="accent3" accent4="accent4" accent5="accent5" accent6="accent6" hlink="hlink" folHlink="folHlink"/>
  <p:sldLayoutIdLst>
    <p:sldLayoutId id="2147493588" r:id="rId1"/>
    <p:sldLayoutId id="2147493589" r:id="rId2"/>
    <p:sldLayoutId id="2147493594" r:id="rId3"/>
    <p:sldLayoutId id="2147493604" r:id="rId4"/>
    <p:sldLayoutId id="2147493605" r:id="rId5"/>
    <p:sldLayoutId id="2147493609" r:id="rId6"/>
    <p:sldLayoutId id="214749360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7087431"/>
      </p:ext>
    </p:extLst>
  </p:cSld>
  <p:clrMap bg1="lt1" tx1="dk1" bg2="lt2" tx2="dk2" accent1="accent1" accent2="accent2" accent3="accent3" accent4="accent4" accent5="accent5" accent6="accent6" hlink="hlink" folHlink="folHlink"/>
  <p:sldLayoutIdLst>
    <p:sldLayoutId id="2147493670" r:id="rId1"/>
    <p:sldLayoutId id="2147493671" r:id="rId2"/>
    <p:sldLayoutId id="2147493672" r:id="rId3"/>
    <p:sldLayoutId id="2147493673" r:id="rId4"/>
    <p:sldLayoutId id="2147493674" r:id="rId5"/>
    <p:sldLayoutId id="2147493675" r:id="rId6"/>
    <p:sldLayoutId id="2147493676" r:id="rId7"/>
    <p:sldLayoutId id="2147493677" r:id="rId8"/>
    <p:sldLayoutId id="2147493678" r:id="rId9"/>
    <p:sldLayoutId id="2147493679" r:id="rId10"/>
    <p:sldLayoutId id="2147493680" r:id="rId11"/>
    <p:sldLayoutId id="2147493681"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0"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5919521"/>
      </p:ext>
    </p:extLst>
  </p:cSld>
  <p:clrMap bg1="lt1" tx1="dk1" bg2="lt2" tx2="dk2" accent1="accent1" accent2="accent2" accent3="accent3" accent4="accent4" accent5="accent5" accent6="accent6" hlink="hlink" folHlink="folHlink"/>
  <p:sldLayoutIdLst>
    <p:sldLayoutId id="2147493683" r:id="rId1"/>
    <p:sldLayoutId id="2147493684" r:id="rId2"/>
    <p:sldLayoutId id="2147493685" r:id="rId3"/>
    <p:sldLayoutId id="2147493686" r:id="rId4"/>
    <p:sldLayoutId id="2147493687" r:id="rId5"/>
    <p:sldLayoutId id="2147493688" r:id="rId6"/>
    <p:sldLayoutId id="2147493689" r:id="rId7"/>
    <p:sldLayoutId id="2147493690" r:id="rId8"/>
    <p:sldLayoutId id="2147493691" r:id="rId9"/>
    <p:sldLayoutId id="2147493692" r:id="rId10"/>
    <p:sldLayoutId id="2147493693" r:id="rId11"/>
    <p:sldLayoutId id="214749369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4"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8713509"/>
      </p:ext>
    </p:extLst>
  </p:cSld>
  <p:clrMap bg1="lt1" tx1="dk1" bg2="lt2" tx2="dk2" accent1="accent1" accent2="accent2" accent3="accent3" accent4="accent4" accent5="accent5" accent6="accent6" hlink="hlink" folHlink="folHlink"/>
  <p:sldLayoutIdLst>
    <p:sldLayoutId id="2147493696" r:id="rId1"/>
    <p:sldLayoutId id="2147493697" r:id="rId2"/>
    <p:sldLayoutId id="2147493698" r:id="rId3"/>
    <p:sldLayoutId id="2147493699" r:id="rId4"/>
    <p:sldLayoutId id="2147493700" r:id="rId5"/>
    <p:sldLayoutId id="2147493701" r:id="rId6"/>
    <p:sldLayoutId id="2147493702" r:id="rId7"/>
    <p:sldLayoutId id="2147493703" r:id="rId8"/>
    <p:sldLayoutId id="2147493704" r:id="rId9"/>
    <p:sldLayoutId id="2147493705" r:id="rId10"/>
    <p:sldLayoutId id="2147493706" r:id="rId11"/>
    <p:sldLayoutId id="214749370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5042957"/>
      </p:ext>
    </p:extLst>
  </p:cSld>
  <p:clrMap bg1="lt1" tx1="dk1" bg2="lt2" tx2="dk2" accent1="accent1" accent2="accent2" accent3="accent3" accent4="accent4" accent5="accent5" accent6="accent6" hlink="hlink" folHlink="folHlink"/>
  <p:sldLayoutIdLst>
    <p:sldLayoutId id="2147493709" r:id="rId1"/>
    <p:sldLayoutId id="2147493710" r:id="rId2"/>
    <p:sldLayoutId id="2147493711" r:id="rId3"/>
    <p:sldLayoutId id="2147493712" r:id="rId4"/>
    <p:sldLayoutId id="2147493713" r:id="rId5"/>
    <p:sldLayoutId id="2147493714" r:id="rId6"/>
    <p:sldLayoutId id="2147493715" r:id="rId7"/>
    <p:sldLayoutId id="2147493716" r:id="rId8"/>
    <p:sldLayoutId id="2147493717" r:id="rId9"/>
    <p:sldLayoutId id="2147493718" r:id="rId10"/>
    <p:sldLayoutId id="2147493719" r:id="rId11"/>
    <p:sldLayoutId id="214749372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geeksforgeeks.org/constraints-on-relational-database-model/"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30.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b="1" i="1" dirty="0"/>
              <a:t>W4111 – Introduction to Databases</a:t>
            </a:r>
            <a:br>
              <a:rPr lang="en-US" altLang="en-US" sz="2800" b="1" i="1" dirty="0"/>
            </a:br>
            <a:r>
              <a:rPr lang="en-US" altLang="en-US" sz="2800" b="1" i="1" dirty="0"/>
              <a:t>Section 002, Spring 2025</a:t>
            </a:r>
            <a:br>
              <a:rPr lang="en-US" altLang="en-US" sz="3200" b="1" i="1" dirty="0"/>
            </a:br>
            <a:r>
              <a:rPr lang="en-US" altLang="en-US" sz="2800" b="1" i="1" dirty="0"/>
              <a:t>Lecture 2: Foundation – ER, Relational, SQL (2)</a:t>
            </a:r>
            <a:endParaRPr lang="en-US" altLang="en-US" sz="3200" b="1"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COMSW4111_002_2025_2 - Foundation – ER, Relational, SQL (2) 		© Donald F. Ferguson, 2025</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6BE2A6-4D82-52FA-1F32-3A33C4A49847}"/>
              </a:ext>
            </a:extLst>
          </p:cNvPr>
          <p:cNvSpPr>
            <a:spLocks noGrp="1"/>
          </p:cNvSpPr>
          <p:nvPr>
            <p:ph idx="1"/>
          </p:nvPr>
        </p:nvSpPr>
        <p:spPr/>
        <p:txBody>
          <a:bodyPr/>
          <a:lstStyle/>
          <a:p>
            <a:r>
              <a:rPr lang="en-US" dirty="0"/>
              <a:t>Let’s consider </a:t>
            </a:r>
            <a:r>
              <a:rPr lang="en-US" i="1" dirty="0"/>
              <a:t>a </a:t>
            </a:r>
            <a:r>
              <a:rPr lang="en-US" dirty="0"/>
              <a:t>modification and assume that</a:t>
            </a:r>
          </a:p>
          <a:p>
            <a:pPr lvl="1"/>
            <a:r>
              <a:rPr lang="en-US" dirty="0"/>
              <a:t>A student may have more than one advisor</a:t>
            </a:r>
          </a:p>
          <a:p>
            <a:pPr lvl="1"/>
            <a:r>
              <a:rPr lang="en-US" dirty="0"/>
              <a:t>An instructor may advise several students </a:t>
            </a:r>
            <a:r>
              <a:rPr lang="en-US" dirty="0">
                <a:sym typeface="Wingdings" pitchFamily="2" charset="2"/>
              </a:rPr>
              <a:t></a:t>
            </a:r>
          </a:p>
          <a:p>
            <a:pPr lvl="1"/>
            <a:r>
              <a:rPr lang="en-US" dirty="0">
                <a:sym typeface="Wingdings" pitchFamily="2" charset="2"/>
              </a:rPr>
              <a:t>The relationship is many-to-many </a:t>
            </a:r>
          </a:p>
          <a:p>
            <a:pPr lvl="1"/>
            <a:r>
              <a:rPr lang="en-US" dirty="0">
                <a:sym typeface="Wingdings" pitchFamily="2" charset="2"/>
              </a:rPr>
              <a:t>We cannot implement this in SQL using foreign keys </a:t>
            </a:r>
          </a:p>
          <a:p>
            <a:pPr lvl="1"/>
            <a:r>
              <a:rPr lang="en-US" dirty="0">
                <a:sym typeface="Wingdings" pitchFamily="2" charset="2"/>
              </a:rPr>
              <a:t>We need an </a:t>
            </a:r>
            <a:r>
              <a:rPr lang="en-US" i="1" dirty="0">
                <a:sym typeface="Wingdings" pitchFamily="2" charset="2"/>
              </a:rPr>
              <a:t>associative entity.</a:t>
            </a:r>
          </a:p>
          <a:p>
            <a:r>
              <a:rPr lang="en-US" dirty="0"/>
              <a:t>“An </a:t>
            </a:r>
            <a:r>
              <a:rPr lang="en-US" i="1" dirty="0"/>
              <a:t>associative entity </a:t>
            </a:r>
            <a:r>
              <a:rPr lang="en-US" dirty="0"/>
              <a:t>is a term used in relational and entity–relationship theory. A relational database requires the implementation of a base relation (or base table) to resolve many-to-many relationships. A base relation representing this kind of entity is called, informally, an associative table.”</a:t>
            </a:r>
            <a:br>
              <a:rPr lang="en-US" dirty="0"/>
            </a:br>
            <a:r>
              <a:rPr lang="en-US" dirty="0"/>
              <a:t>(https://</a:t>
            </a:r>
            <a:r>
              <a:rPr lang="en-US" dirty="0" err="1"/>
              <a:t>en.wikipedia.org</a:t>
            </a:r>
            <a:r>
              <a:rPr lang="en-US" dirty="0"/>
              <a:t>/wiki/</a:t>
            </a:r>
            <a:r>
              <a:rPr lang="en-US" dirty="0" err="1"/>
              <a:t>Associative_entity</a:t>
            </a:r>
            <a:r>
              <a:rPr lang="en-US" dirty="0"/>
              <a:t>)</a:t>
            </a:r>
          </a:p>
        </p:txBody>
      </p:sp>
      <p:sp>
        <p:nvSpPr>
          <p:cNvPr id="3" name="Title 2">
            <a:extLst>
              <a:ext uri="{FF2B5EF4-FFF2-40B4-BE49-F238E27FC236}">
                <a16:creationId xmlns:a16="http://schemas.microsoft.com/office/drawing/2014/main" id="{FE1244EE-D2CC-D496-2097-BB8DFC512324}"/>
              </a:ext>
            </a:extLst>
          </p:cNvPr>
          <p:cNvSpPr>
            <a:spLocks noGrp="1"/>
          </p:cNvSpPr>
          <p:nvPr>
            <p:ph type="title"/>
          </p:nvPr>
        </p:nvSpPr>
        <p:spPr/>
        <p:txBody>
          <a:bodyPr/>
          <a:lstStyle/>
          <a:p>
            <a:r>
              <a:rPr lang="en-US" dirty="0"/>
              <a:t>Many-to-Many</a:t>
            </a:r>
          </a:p>
        </p:txBody>
      </p:sp>
    </p:spTree>
    <p:extLst>
      <p:ext uri="{BB962C8B-B14F-4D97-AF65-F5344CB8AC3E}">
        <p14:creationId xmlns:p14="http://schemas.microsoft.com/office/powerpoint/2010/main" val="36586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12BCA4-AD27-129C-D387-9D58D8BD2F11}"/>
              </a:ext>
            </a:extLst>
          </p:cNvPr>
          <p:cNvSpPr>
            <a:spLocks noGrp="1"/>
          </p:cNvSpPr>
          <p:nvPr>
            <p:ph type="title"/>
          </p:nvPr>
        </p:nvSpPr>
        <p:spPr/>
        <p:txBody>
          <a:bodyPr/>
          <a:lstStyle/>
          <a:p>
            <a:r>
              <a:rPr lang="en-US" dirty="0"/>
              <a:t>Associative Entity</a:t>
            </a:r>
          </a:p>
        </p:txBody>
      </p:sp>
      <p:pic>
        <p:nvPicPr>
          <p:cNvPr id="4" name="Picture 3">
            <a:extLst>
              <a:ext uri="{FF2B5EF4-FFF2-40B4-BE49-F238E27FC236}">
                <a16:creationId xmlns:a16="http://schemas.microsoft.com/office/drawing/2014/main" id="{E7054023-00A7-5C15-0B65-46F9A6E0CBDA}"/>
              </a:ext>
            </a:extLst>
          </p:cNvPr>
          <p:cNvPicPr>
            <a:picLocks noChangeAspect="1"/>
          </p:cNvPicPr>
          <p:nvPr/>
        </p:nvPicPr>
        <p:blipFill>
          <a:blip r:embed="rId2"/>
          <a:stretch>
            <a:fillRect/>
          </a:stretch>
        </p:blipFill>
        <p:spPr>
          <a:xfrm>
            <a:off x="172570" y="666750"/>
            <a:ext cx="1987550" cy="1113028"/>
          </a:xfrm>
          <a:prstGeom prst="rect">
            <a:avLst/>
          </a:prstGeom>
        </p:spPr>
      </p:pic>
      <p:pic>
        <p:nvPicPr>
          <p:cNvPr id="5" name="Picture 4">
            <a:extLst>
              <a:ext uri="{FF2B5EF4-FFF2-40B4-BE49-F238E27FC236}">
                <a16:creationId xmlns:a16="http://schemas.microsoft.com/office/drawing/2014/main" id="{AA12B46B-FDBF-66F0-CA6D-188AE7306A38}"/>
              </a:ext>
            </a:extLst>
          </p:cNvPr>
          <p:cNvPicPr>
            <a:picLocks noChangeAspect="1"/>
          </p:cNvPicPr>
          <p:nvPr/>
        </p:nvPicPr>
        <p:blipFill>
          <a:blip r:embed="rId3"/>
          <a:stretch>
            <a:fillRect/>
          </a:stretch>
        </p:blipFill>
        <p:spPr>
          <a:xfrm>
            <a:off x="4030909" y="539644"/>
            <a:ext cx="4733653" cy="2832100"/>
          </a:xfrm>
          <a:prstGeom prst="rect">
            <a:avLst/>
          </a:prstGeom>
        </p:spPr>
      </p:pic>
      <p:sp>
        <p:nvSpPr>
          <p:cNvPr id="6" name="TextBox 5">
            <a:extLst>
              <a:ext uri="{FF2B5EF4-FFF2-40B4-BE49-F238E27FC236}">
                <a16:creationId xmlns:a16="http://schemas.microsoft.com/office/drawing/2014/main" id="{590485EC-D822-2AAF-482D-9E68DB0D2A35}"/>
              </a:ext>
            </a:extLst>
          </p:cNvPr>
          <p:cNvSpPr txBox="1"/>
          <p:nvPr/>
        </p:nvSpPr>
        <p:spPr>
          <a:xfrm>
            <a:off x="172570" y="2647950"/>
            <a:ext cx="6225166" cy="2031325"/>
          </a:xfrm>
          <a:prstGeom prst="rect">
            <a:avLst/>
          </a:prstGeom>
          <a:noFill/>
        </p:spPr>
        <p:txBody>
          <a:bodyPr wrap="none" rtlCol="0">
            <a:spAutoFit/>
          </a:bodyPr>
          <a:lstStyle/>
          <a:p>
            <a:r>
              <a:rPr lang="en-US" dirty="0"/>
              <a:t>This symbol is quasi-standard,</a:t>
            </a:r>
            <a:br>
              <a:rPr lang="en-US" dirty="0"/>
            </a:br>
            <a:r>
              <a:rPr lang="en-US" dirty="0"/>
              <a:t>but then again almost everything</a:t>
            </a:r>
            <a:br>
              <a:rPr lang="en-US" dirty="0"/>
            </a:br>
            <a:r>
              <a:rPr lang="en-US" dirty="0"/>
              <a:t>in ER diagrams is quasi-standard.</a:t>
            </a:r>
            <a:br>
              <a:rPr lang="en-US" dirty="0"/>
            </a:br>
            <a:br>
              <a:rPr lang="en-US" dirty="0"/>
            </a:br>
            <a:r>
              <a:rPr lang="en-US" dirty="0"/>
              <a:t>ER diagram rules – </a:t>
            </a:r>
            <a:br>
              <a:rPr lang="en-US" dirty="0"/>
            </a:br>
            <a:r>
              <a:rPr lang="en-US" dirty="0"/>
              <a:t>“Tis a custom more honored in the breach than the observance”</a:t>
            </a:r>
            <a:br>
              <a:rPr lang="en-US" dirty="0"/>
            </a:br>
            <a:endParaRPr lang="en-US" dirty="0"/>
          </a:p>
        </p:txBody>
      </p:sp>
      <p:cxnSp>
        <p:nvCxnSpPr>
          <p:cNvPr id="8" name="Straight Arrow Connector 7">
            <a:extLst>
              <a:ext uri="{FF2B5EF4-FFF2-40B4-BE49-F238E27FC236}">
                <a16:creationId xmlns:a16="http://schemas.microsoft.com/office/drawing/2014/main" id="{F177F5E0-5A84-5284-7361-090940F73167}"/>
              </a:ext>
            </a:extLst>
          </p:cNvPr>
          <p:cNvCxnSpPr/>
          <p:nvPr/>
        </p:nvCxnSpPr>
        <p:spPr>
          <a:xfrm flipH="1" flipV="1">
            <a:off x="1219200" y="1809750"/>
            <a:ext cx="381000" cy="91440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6364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(Cont.)</a:t>
            </a:r>
          </a:p>
        </p:txBody>
      </p:sp>
      <p:sp>
        <p:nvSpPr>
          <p:cNvPr id="19459" name="Rectangle 3"/>
          <p:cNvSpPr>
            <a:spLocks noGrp="1" noChangeArrowheads="1"/>
          </p:cNvSpPr>
          <p:nvPr>
            <p:ph type="body" idx="1"/>
          </p:nvPr>
        </p:nvSpPr>
        <p:spPr>
          <a:xfrm>
            <a:off x="1719263" y="808435"/>
            <a:ext cx="5715785" cy="938069"/>
          </a:xfrm>
        </p:spPr>
        <p:txBody>
          <a:bodyPr/>
          <a:lstStyle/>
          <a:p>
            <a:r>
              <a:rPr lang="en-US" altLang="en-US" dirty="0"/>
              <a:t>An attribute can also be associated with a relationship set.</a:t>
            </a:r>
          </a:p>
          <a:p>
            <a:r>
              <a:rPr lang="en-US" altLang="en-US" dirty="0"/>
              <a:t>For instance, the </a:t>
            </a:r>
            <a:r>
              <a:rPr lang="en-US" altLang="en-US" i="1" dirty="0"/>
              <a:t>advisor </a:t>
            </a:r>
            <a:r>
              <a:rPr lang="en-US" altLang="en-US" dirty="0"/>
              <a:t>relationship set between entity sets </a:t>
            </a:r>
            <a:r>
              <a:rPr lang="en-US" altLang="en-US" i="1" dirty="0"/>
              <a:t>instructor </a:t>
            </a:r>
            <a:r>
              <a:rPr lang="en-US" altLang="en-US" dirty="0"/>
              <a:t>and </a:t>
            </a:r>
            <a:r>
              <a:rPr lang="en-US" altLang="en-US" i="1" dirty="0"/>
              <a:t>student </a:t>
            </a:r>
            <a:r>
              <a:rPr lang="en-US" altLang="en-US" dirty="0"/>
              <a:t>may have the attribute </a:t>
            </a:r>
            <a:r>
              <a:rPr lang="en-US" altLang="en-US" i="1" dirty="0"/>
              <a:t>date </a:t>
            </a:r>
            <a:r>
              <a:rPr lang="en-US" altLang="en-US" dirty="0"/>
              <a:t>which tracks when the student started being associated with the advisor</a:t>
            </a:r>
          </a:p>
        </p:txBody>
      </p:sp>
      <p:pic>
        <p:nvPicPr>
          <p:cNvPr id="194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559" y="1883664"/>
            <a:ext cx="3973859" cy="188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with Attributes</a:t>
            </a:r>
          </a:p>
        </p:txBody>
      </p:sp>
      <p:pic>
        <p:nvPicPr>
          <p:cNvPr id="204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865381"/>
            <a:ext cx="519946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20E0AFA-6A4B-584C-51B2-210A0DCC67B0}"/>
              </a:ext>
            </a:extLst>
          </p:cNvPr>
          <p:cNvPicPr>
            <a:picLocks noChangeAspect="1"/>
          </p:cNvPicPr>
          <p:nvPr/>
        </p:nvPicPr>
        <p:blipFill>
          <a:blip r:embed="rId4"/>
          <a:stretch>
            <a:fillRect/>
          </a:stretch>
        </p:blipFill>
        <p:spPr>
          <a:xfrm>
            <a:off x="3173659" y="2876550"/>
            <a:ext cx="3266582" cy="2009412"/>
          </a:xfrm>
          <a:prstGeom prst="rect">
            <a:avLst/>
          </a:prstGeom>
          <a:ln w="38100">
            <a:solidFill>
              <a:srgbClr val="FF0000"/>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F99CDD-16EC-2133-4AB6-897AD9D2D83A}"/>
              </a:ext>
            </a:extLst>
          </p:cNvPr>
          <p:cNvSpPr>
            <a:spLocks noGrp="1"/>
          </p:cNvSpPr>
          <p:nvPr>
            <p:ph idx="1"/>
          </p:nvPr>
        </p:nvSpPr>
        <p:spPr/>
        <p:txBody>
          <a:bodyPr/>
          <a:lstStyle/>
          <a:p>
            <a:r>
              <a:rPr lang="en-US" dirty="0"/>
              <a:t>When translating an ER diagram into SQL, there are two reasons to use an associative entity.</a:t>
            </a:r>
          </a:p>
          <a:p>
            <a:pPr lvl="1"/>
            <a:r>
              <a:rPr lang="en-US" dirty="0"/>
              <a:t>The relationship is many-to-many OR</a:t>
            </a:r>
          </a:p>
          <a:p>
            <a:pPr lvl="1"/>
            <a:r>
              <a:rPr lang="en-US" dirty="0"/>
              <a:t>The relationship has properties/attributes.</a:t>
            </a:r>
          </a:p>
          <a:p>
            <a:pPr lvl="1"/>
            <a:r>
              <a:rPr lang="en-US" dirty="0"/>
              <a:t>Despite being a “relational database,” SQL only has entities.</a:t>
            </a:r>
            <a:br>
              <a:rPr lang="en-US" dirty="0"/>
            </a:br>
            <a:endParaRPr lang="en-US" dirty="0"/>
          </a:p>
          <a:p>
            <a:r>
              <a:rPr lang="en-US" dirty="0"/>
              <a:t>This is not true for some NoSQL databases.</a:t>
            </a:r>
            <a:br>
              <a:rPr lang="en-US" dirty="0"/>
            </a:br>
            <a:r>
              <a:rPr lang="en-US" dirty="0"/>
              <a:t>We will see that relationship (edge) with properties is a first-class concept</a:t>
            </a:r>
            <a:br>
              <a:rPr lang="en-US" dirty="0"/>
            </a:br>
            <a:r>
              <a:rPr lang="en-US" dirty="0"/>
              <a:t>in graph databases (https://</a:t>
            </a:r>
            <a:r>
              <a:rPr lang="en-US" dirty="0" err="1"/>
              <a:t>en.wikipedia.org</a:t>
            </a:r>
            <a:r>
              <a:rPr lang="en-US" dirty="0"/>
              <a:t>/wiki/</a:t>
            </a:r>
            <a:r>
              <a:rPr lang="en-US" dirty="0" err="1"/>
              <a:t>Graph_database</a:t>
            </a:r>
            <a:r>
              <a:rPr lang="en-US" dirty="0"/>
              <a:t>).</a:t>
            </a:r>
          </a:p>
        </p:txBody>
      </p:sp>
      <p:sp>
        <p:nvSpPr>
          <p:cNvPr id="3" name="Title 2">
            <a:extLst>
              <a:ext uri="{FF2B5EF4-FFF2-40B4-BE49-F238E27FC236}">
                <a16:creationId xmlns:a16="http://schemas.microsoft.com/office/drawing/2014/main" id="{EF935DC3-1B1D-5CBC-5BCB-44C862A1739B}"/>
              </a:ext>
            </a:extLst>
          </p:cNvPr>
          <p:cNvSpPr>
            <a:spLocks noGrp="1"/>
          </p:cNvSpPr>
          <p:nvPr>
            <p:ph type="title"/>
          </p:nvPr>
        </p:nvSpPr>
        <p:spPr/>
        <p:txBody>
          <a:bodyPr/>
          <a:lstStyle/>
          <a:p>
            <a:r>
              <a:rPr lang="en-US" dirty="0"/>
              <a:t>Associative Entity</a:t>
            </a:r>
          </a:p>
        </p:txBody>
      </p:sp>
    </p:spTree>
    <p:extLst>
      <p:ext uri="{BB962C8B-B14F-4D97-AF65-F5344CB8AC3E}">
        <p14:creationId xmlns:p14="http://schemas.microsoft.com/office/powerpoint/2010/main" val="1247883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1547813" y="64294"/>
            <a:ext cx="6057900" cy="4572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1728927" y="856918"/>
            <a:ext cx="5558842" cy="1666827"/>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15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648" y="2693802"/>
            <a:ext cx="3959546" cy="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4141CBB-967C-E30C-B2CC-19B99DC99C4A}"/>
              </a:ext>
            </a:extLst>
          </p:cNvPr>
          <p:cNvSpPr>
            <a:spLocks noGrp="1"/>
          </p:cNvSpPr>
          <p:nvPr>
            <p:ph idx="1"/>
          </p:nvPr>
        </p:nvSpPr>
        <p:spPr/>
        <p:txBody>
          <a:bodyPr/>
          <a:lstStyle/>
          <a:p>
            <a:r>
              <a:rPr lang="en-US" dirty="0"/>
              <a:t>This is a somewhat obscure and pedantic concept.</a:t>
            </a:r>
            <a:br>
              <a:rPr lang="en-US" dirty="0"/>
            </a:br>
            <a:r>
              <a:rPr lang="en-US" dirty="0"/>
              <a:t>But, it may come up in interviews, discussions, etc.</a:t>
            </a:r>
            <a:br>
              <a:rPr lang="en-US" dirty="0"/>
            </a:br>
            <a:endParaRPr lang="en-US" dirty="0"/>
          </a:p>
          <a:p>
            <a:r>
              <a:rPr lang="en-US" dirty="0"/>
              <a:t>In Crow’s Foot notation, you can </a:t>
            </a:r>
            <a:r>
              <a:rPr lang="en-US" i="1" dirty="0"/>
              <a:t>infer</a:t>
            </a:r>
            <a:r>
              <a:rPr lang="en-US" dirty="0"/>
              <a:t> weak entities if an entity has</a:t>
            </a:r>
            <a:br>
              <a:rPr lang="en-US" dirty="0"/>
            </a:br>
            <a:r>
              <a:rPr lang="en-US" dirty="0"/>
              <a:t>an attribute that is part of a primary key and a foreign key.</a:t>
            </a:r>
            <a:br>
              <a:rPr lang="en-US" dirty="0"/>
            </a:br>
            <a:endParaRPr lang="en-US" dirty="0"/>
          </a:p>
          <a:p>
            <a:r>
              <a:rPr lang="en-US" dirty="0"/>
              <a:t>Summary:</a:t>
            </a:r>
          </a:p>
          <a:p>
            <a:pPr lvl="1"/>
            <a:r>
              <a:rPr lang="en-US" dirty="0"/>
              <a:t>I will ask you questions about the weak entity concept.</a:t>
            </a:r>
          </a:p>
          <a:p>
            <a:pPr lvl="1"/>
            <a:r>
              <a:rPr lang="en-US" dirty="0"/>
              <a:t>You normally due not worry about this term when modeling and converting models</a:t>
            </a:r>
            <a:br>
              <a:rPr lang="en-US" dirty="0"/>
            </a:br>
            <a:r>
              <a:rPr lang="en-US" dirty="0"/>
              <a:t>into SQL DDL.</a:t>
            </a:r>
          </a:p>
          <a:p>
            <a:pPr lvl="1"/>
            <a:r>
              <a:rPr lang="en-US" dirty="0"/>
              <a:t>You implement the concept with primary key, foreign key constraints.</a:t>
            </a:r>
          </a:p>
        </p:txBody>
      </p:sp>
      <p:sp>
        <p:nvSpPr>
          <p:cNvPr id="4" name="Title 3">
            <a:extLst>
              <a:ext uri="{FF2B5EF4-FFF2-40B4-BE49-F238E27FC236}">
                <a16:creationId xmlns:a16="http://schemas.microsoft.com/office/drawing/2014/main" id="{7612B69B-3DB1-76BF-91DF-2D50CF1234D6}"/>
              </a:ext>
            </a:extLst>
          </p:cNvPr>
          <p:cNvSpPr>
            <a:spLocks noGrp="1"/>
          </p:cNvSpPr>
          <p:nvPr>
            <p:ph type="title"/>
          </p:nvPr>
        </p:nvSpPr>
        <p:spPr/>
        <p:txBody>
          <a:bodyPr/>
          <a:lstStyle/>
          <a:p>
            <a:r>
              <a:rPr lang="en-US" dirty="0"/>
              <a:t>Weak Entity Set</a:t>
            </a:r>
          </a:p>
        </p:txBody>
      </p:sp>
    </p:spTree>
    <p:extLst>
      <p:ext uri="{BB962C8B-B14F-4D97-AF65-F5344CB8AC3E}">
        <p14:creationId xmlns:p14="http://schemas.microsoft.com/office/powerpoint/2010/main" val="703494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BB0DC-9149-9C08-F871-9F801C020315}"/>
              </a:ext>
            </a:extLst>
          </p:cNvPr>
          <p:cNvSpPr>
            <a:spLocks noGrp="1"/>
          </p:cNvSpPr>
          <p:nvPr>
            <p:ph idx="1"/>
          </p:nvPr>
        </p:nvSpPr>
        <p:spPr/>
        <p:txBody>
          <a:bodyPr/>
          <a:lstStyle/>
          <a:p>
            <a:r>
              <a:rPr lang="en-US" dirty="0"/>
              <a:t>Contents</a:t>
            </a:r>
          </a:p>
        </p:txBody>
      </p:sp>
    </p:spTree>
    <p:extLst>
      <p:ext uri="{BB962C8B-B14F-4D97-AF65-F5344CB8AC3E}">
        <p14:creationId xmlns:p14="http://schemas.microsoft.com/office/powerpoint/2010/main" val="2908064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Roles</a:t>
            </a:r>
          </a:p>
        </p:txBody>
      </p:sp>
      <p:sp>
        <p:nvSpPr>
          <p:cNvPr id="21507" name="Rectangle 3"/>
          <p:cNvSpPr>
            <a:spLocks noGrp="1" noChangeArrowheads="1"/>
          </p:cNvSpPr>
          <p:nvPr>
            <p:ph type="body" idx="1"/>
          </p:nvPr>
        </p:nvSpPr>
        <p:spPr>
          <a:xfrm>
            <a:off x="1719263" y="856012"/>
            <a:ext cx="5916073" cy="1107281"/>
          </a:xfrm>
        </p:spPr>
        <p:txBody>
          <a:bodyPr/>
          <a:lstStyle/>
          <a:p>
            <a:r>
              <a:rPr kumimoji="0" lang="en-US" altLang="en-US" dirty="0"/>
              <a:t>Entity sets of a relationship need not be distinct</a:t>
            </a:r>
          </a:p>
          <a:p>
            <a:pPr lvl="1"/>
            <a:r>
              <a:rPr kumimoji="0" lang="en-US" altLang="en-US" dirty="0">
                <a:ea typeface="ＭＳ Ｐゴシック" panose="020B0600070205080204" pitchFamily="34" charset="-128"/>
              </a:rPr>
              <a:t>Each occurrence of an entity set plays a “role” in the relationship</a:t>
            </a:r>
            <a:endParaRPr lang="en-US" altLang="en-US" dirty="0">
              <a:ea typeface="ＭＳ Ｐゴシック" panose="020B0600070205080204" pitchFamily="34" charset="-128"/>
            </a:endParaRPr>
          </a:p>
          <a:p>
            <a:r>
              <a:rPr lang="en-US" altLang="en-US" dirty="0"/>
              <a:t>The labels “</a:t>
            </a:r>
            <a:r>
              <a:rPr lang="en-US" altLang="ja-JP" i="1" dirty="0" err="1"/>
              <a:t>course_id</a:t>
            </a:r>
            <a:r>
              <a:rPr lang="en-US" altLang="en-US" dirty="0"/>
              <a:t>”</a:t>
            </a:r>
            <a:r>
              <a:rPr lang="en-US" altLang="ja-JP" dirty="0"/>
              <a:t> and </a:t>
            </a:r>
            <a:r>
              <a:rPr lang="en-US" altLang="en-US" dirty="0"/>
              <a:t>“</a:t>
            </a:r>
            <a:r>
              <a:rPr lang="en-US" altLang="ja-JP" i="1" dirty="0" err="1"/>
              <a:t>prereq_id</a:t>
            </a:r>
            <a:r>
              <a:rPr lang="en-US" altLang="en-US" dirty="0"/>
              <a:t>”</a:t>
            </a:r>
            <a:r>
              <a:rPr lang="en-US" altLang="ja-JP" dirty="0"/>
              <a:t> are called </a:t>
            </a:r>
            <a:r>
              <a:rPr lang="en-US" altLang="ja-JP" b="1" dirty="0">
                <a:solidFill>
                  <a:srgbClr val="002060"/>
                </a:solidFill>
              </a:rPr>
              <a:t>roles</a:t>
            </a:r>
            <a:r>
              <a:rPr lang="en-US" altLang="ja-JP" dirty="0"/>
              <a:t>.</a:t>
            </a:r>
            <a:endParaRPr lang="en-US" altLang="en-US" dirty="0"/>
          </a:p>
        </p:txBody>
      </p:sp>
      <p:pic>
        <p:nvPicPr>
          <p:cNvPr id="2150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03228"/>
            <a:ext cx="3854403" cy="113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834948C-179A-6856-F465-EC8855BD27FC}"/>
              </a:ext>
            </a:extLst>
          </p:cNvPr>
          <p:cNvPicPr>
            <a:picLocks noChangeAspect="1"/>
          </p:cNvPicPr>
          <p:nvPr/>
        </p:nvPicPr>
        <p:blipFill>
          <a:blip r:embed="rId4"/>
          <a:stretch>
            <a:fillRect/>
          </a:stretch>
        </p:blipFill>
        <p:spPr>
          <a:xfrm>
            <a:off x="4876800" y="2033988"/>
            <a:ext cx="3854403" cy="1265236"/>
          </a:xfrm>
          <a:prstGeom prst="rect">
            <a:avLst/>
          </a:prstGeom>
          <a:ln w="38100">
            <a:solidFill>
              <a:srgbClr val="FF0000"/>
            </a:solidFill>
          </a:ln>
        </p:spPr>
      </p:pic>
      <p:sp>
        <p:nvSpPr>
          <p:cNvPr id="3" name="TextBox 2">
            <a:extLst>
              <a:ext uri="{FF2B5EF4-FFF2-40B4-BE49-F238E27FC236}">
                <a16:creationId xmlns:a16="http://schemas.microsoft.com/office/drawing/2014/main" id="{54A464C9-A29F-1A75-ED5D-23ACB74C7912}"/>
              </a:ext>
            </a:extLst>
          </p:cNvPr>
          <p:cNvSpPr txBox="1"/>
          <p:nvPr/>
        </p:nvSpPr>
        <p:spPr>
          <a:xfrm>
            <a:off x="1905000" y="3687323"/>
            <a:ext cx="7166770" cy="1200329"/>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The associative entity is only needed because course – </a:t>
            </a:r>
            <a:r>
              <a:rPr lang="en-US" dirty="0" err="1">
                <a:solidFill>
                  <a:srgbClr val="FF0000"/>
                </a:solidFill>
              </a:rPr>
              <a:t>prereq</a:t>
            </a:r>
            <a:r>
              <a:rPr lang="en-US" dirty="0">
                <a:solidFill>
                  <a:srgbClr val="FF0000"/>
                </a:solidFill>
              </a:rPr>
              <a:t> -&gt; course</a:t>
            </a:r>
            <a:br>
              <a:rPr lang="en-US" dirty="0">
                <a:solidFill>
                  <a:srgbClr val="FF0000"/>
                </a:solidFill>
              </a:rPr>
            </a:br>
            <a:r>
              <a:rPr lang="en-US" dirty="0">
                <a:solidFill>
                  <a:srgbClr val="FF0000"/>
                </a:solidFill>
              </a:rPr>
              <a:t>is many-to-many. </a:t>
            </a:r>
          </a:p>
          <a:p>
            <a:pPr marL="285750" indent="-285750">
              <a:buFont typeface="Arial" panose="020B0604020202020204" pitchFamily="34" charset="0"/>
              <a:buChar char="•"/>
            </a:pPr>
            <a:r>
              <a:rPr lang="en-US" dirty="0">
                <a:solidFill>
                  <a:srgbClr val="FF0000"/>
                </a:solidFill>
              </a:rPr>
              <a:t>If it each course had at most one </a:t>
            </a:r>
            <a:r>
              <a:rPr lang="en-US" dirty="0" err="1">
                <a:solidFill>
                  <a:srgbClr val="FF0000"/>
                </a:solidFill>
              </a:rPr>
              <a:t>prereq</a:t>
            </a:r>
            <a:r>
              <a:rPr lang="en-US" dirty="0">
                <a:solidFill>
                  <a:srgbClr val="FF0000"/>
                </a:solidFill>
              </a:rPr>
              <a:t>, you could use a</a:t>
            </a:r>
            <a:br>
              <a:rPr lang="en-US" dirty="0">
                <a:solidFill>
                  <a:srgbClr val="FF0000"/>
                </a:solidFill>
              </a:rPr>
            </a:br>
            <a:r>
              <a:rPr lang="en-US" dirty="0">
                <a:solidFill>
                  <a:srgbClr val="FF0000"/>
                </a:solidFill>
              </a:rPr>
              <a:t>foreign key.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31996D-445C-237B-CB7D-C0C1718F002F}"/>
              </a:ext>
            </a:extLst>
          </p:cNvPr>
          <p:cNvSpPr>
            <a:spLocks noGrp="1"/>
          </p:cNvSpPr>
          <p:nvPr>
            <p:ph type="title"/>
          </p:nvPr>
        </p:nvSpPr>
        <p:spPr/>
        <p:txBody>
          <a:bodyPr/>
          <a:lstStyle/>
          <a:p>
            <a:r>
              <a:rPr lang="en-US" dirty="0"/>
              <a:t>Data Cleanup/Validation</a:t>
            </a:r>
          </a:p>
        </p:txBody>
      </p:sp>
      <p:pic>
        <p:nvPicPr>
          <p:cNvPr id="4" name="Picture 3">
            <a:extLst>
              <a:ext uri="{FF2B5EF4-FFF2-40B4-BE49-F238E27FC236}">
                <a16:creationId xmlns:a16="http://schemas.microsoft.com/office/drawing/2014/main" id="{A0134513-9604-883E-08F2-12CDCE081D9A}"/>
              </a:ext>
            </a:extLst>
          </p:cNvPr>
          <p:cNvPicPr>
            <a:picLocks noChangeAspect="1"/>
          </p:cNvPicPr>
          <p:nvPr/>
        </p:nvPicPr>
        <p:blipFill>
          <a:blip r:embed="rId2"/>
          <a:stretch>
            <a:fillRect/>
          </a:stretch>
        </p:blipFill>
        <p:spPr>
          <a:xfrm>
            <a:off x="172570" y="590550"/>
            <a:ext cx="3019282" cy="3181350"/>
          </a:xfrm>
          <a:prstGeom prst="rect">
            <a:avLst/>
          </a:prstGeom>
          <a:ln>
            <a:solidFill>
              <a:schemeClr val="tx1"/>
            </a:solidFill>
          </a:ln>
        </p:spPr>
      </p:pic>
      <p:pic>
        <p:nvPicPr>
          <p:cNvPr id="5" name="Picture 4">
            <a:extLst>
              <a:ext uri="{FF2B5EF4-FFF2-40B4-BE49-F238E27FC236}">
                <a16:creationId xmlns:a16="http://schemas.microsoft.com/office/drawing/2014/main" id="{60B7044D-ECFA-76BA-A603-F56C5E75863B}"/>
              </a:ext>
            </a:extLst>
          </p:cNvPr>
          <p:cNvPicPr>
            <a:picLocks noChangeAspect="1"/>
          </p:cNvPicPr>
          <p:nvPr/>
        </p:nvPicPr>
        <p:blipFill>
          <a:blip r:embed="rId3"/>
          <a:stretch>
            <a:fillRect/>
          </a:stretch>
        </p:blipFill>
        <p:spPr>
          <a:xfrm>
            <a:off x="4879380" y="133350"/>
            <a:ext cx="4092050" cy="3638550"/>
          </a:xfrm>
          <a:prstGeom prst="rect">
            <a:avLst/>
          </a:prstGeom>
          <a:ln>
            <a:solidFill>
              <a:schemeClr val="tx1"/>
            </a:solidFill>
          </a:ln>
        </p:spPr>
      </p:pic>
      <p:pic>
        <p:nvPicPr>
          <p:cNvPr id="6" name="Picture 5">
            <a:extLst>
              <a:ext uri="{FF2B5EF4-FFF2-40B4-BE49-F238E27FC236}">
                <a16:creationId xmlns:a16="http://schemas.microsoft.com/office/drawing/2014/main" id="{246868FA-DE45-3560-5B04-D04B1A848A3A}"/>
              </a:ext>
            </a:extLst>
          </p:cNvPr>
          <p:cNvPicPr>
            <a:picLocks noChangeAspect="1"/>
          </p:cNvPicPr>
          <p:nvPr/>
        </p:nvPicPr>
        <p:blipFill>
          <a:blip r:embed="rId4"/>
          <a:stretch>
            <a:fillRect/>
          </a:stretch>
        </p:blipFill>
        <p:spPr>
          <a:xfrm>
            <a:off x="3437550" y="2343150"/>
            <a:ext cx="5029200" cy="2305050"/>
          </a:xfrm>
          <a:prstGeom prst="rect">
            <a:avLst/>
          </a:prstGeom>
          <a:ln>
            <a:solidFill>
              <a:schemeClr val="tx1"/>
            </a:solidFill>
          </a:ln>
        </p:spPr>
      </p:pic>
    </p:spTree>
    <p:extLst>
      <p:ext uri="{BB962C8B-B14F-4D97-AF65-F5344CB8AC3E}">
        <p14:creationId xmlns:p14="http://schemas.microsoft.com/office/powerpoint/2010/main" val="40628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2CB8A-654F-29C7-56BA-008D3BD3CE90}"/>
              </a:ext>
            </a:extLst>
          </p:cNvPr>
          <p:cNvSpPr>
            <a:spLocks noGrp="1"/>
          </p:cNvSpPr>
          <p:nvPr>
            <p:ph idx="1"/>
          </p:nvPr>
        </p:nvSpPr>
        <p:spPr/>
        <p:txBody>
          <a:bodyPr/>
          <a:lstStyle/>
          <a:p>
            <a:r>
              <a:rPr lang="en-US" sz="1800" dirty="0"/>
              <a:t>The relational model and SQL </a:t>
            </a:r>
            <a:r>
              <a:rPr lang="en-US" sz="1800" b="1" u="sng" dirty="0">
                <a:solidFill>
                  <a:srgbClr val="FF0000"/>
                </a:solidFill>
              </a:rPr>
              <a:t>require</a:t>
            </a:r>
            <a:r>
              <a:rPr lang="en-US" sz="1800" dirty="0"/>
              <a:t> (strongly encourage) attribute domains to be </a:t>
            </a:r>
            <a:r>
              <a:rPr lang="en-US" sz="1800" i="1" dirty="0"/>
              <a:t>atomic. </a:t>
            </a:r>
          </a:p>
          <a:p>
            <a:pPr lvl="1"/>
            <a:r>
              <a:rPr lang="en-US" sz="1600" dirty="0"/>
              <a:t>“Every domain must contain atomic values(smallest indivisible units) which means composite and multi-valued attributes are not allowed.”</a:t>
            </a:r>
            <a:br>
              <a:rPr lang="en-US" sz="1600" dirty="0"/>
            </a:br>
            <a:r>
              <a:rPr lang="en-US" sz="1600" dirty="0"/>
              <a:t>(</a:t>
            </a:r>
            <a:r>
              <a:rPr lang="en-US" sz="1600" dirty="0">
                <a:hlinkClick r:id="rId2"/>
              </a:rPr>
              <a:t>https://www.geeksforgeeks.org/constraints-on-relational-database-model/#</a:t>
            </a:r>
            <a:r>
              <a:rPr lang="en-US" sz="1600" dirty="0"/>
              <a:t>)</a:t>
            </a:r>
          </a:p>
          <a:p>
            <a:pPr lvl="1"/>
            <a:r>
              <a:rPr lang="en-US" sz="1600" dirty="0"/>
              <a:t>This is sometimes known as “First Normal Form.”</a:t>
            </a:r>
            <a:br>
              <a:rPr lang="en-US" sz="1600" dirty="0"/>
            </a:br>
            <a:r>
              <a:rPr lang="en-US" sz="1600" dirty="0"/>
              <a:t>We will cover normalization later in the semester.</a:t>
            </a:r>
          </a:p>
          <a:p>
            <a:r>
              <a:rPr lang="en-US" sz="1800" dirty="0"/>
              <a:t>When loading data, e.g. the IMDB data, you often encounter multi-valued attributes.</a:t>
            </a:r>
          </a:p>
          <a:p>
            <a:endParaRPr lang="en-US" sz="1800" dirty="0"/>
          </a:p>
          <a:p>
            <a:endParaRPr lang="en-US" sz="1800" dirty="0"/>
          </a:p>
          <a:p>
            <a:endParaRPr lang="en-US" sz="1800" dirty="0"/>
          </a:p>
          <a:p>
            <a:endParaRPr lang="en-US" sz="1800" dirty="0"/>
          </a:p>
          <a:p>
            <a:r>
              <a:rPr lang="en-US" sz="1800" dirty="0"/>
              <a:t>How do we handle in relational/SQL? (Switch to notebook)</a:t>
            </a:r>
          </a:p>
        </p:txBody>
      </p:sp>
      <p:sp>
        <p:nvSpPr>
          <p:cNvPr id="3" name="Title 2">
            <a:extLst>
              <a:ext uri="{FF2B5EF4-FFF2-40B4-BE49-F238E27FC236}">
                <a16:creationId xmlns:a16="http://schemas.microsoft.com/office/drawing/2014/main" id="{68C28C87-5F75-D820-6A6F-42EB6613D945}"/>
              </a:ext>
            </a:extLst>
          </p:cNvPr>
          <p:cNvSpPr>
            <a:spLocks noGrp="1"/>
          </p:cNvSpPr>
          <p:nvPr>
            <p:ph type="title"/>
          </p:nvPr>
        </p:nvSpPr>
        <p:spPr/>
        <p:txBody>
          <a:bodyPr/>
          <a:lstStyle/>
          <a:p>
            <a:r>
              <a:rPr lang="en-US" dirty="0"/>
              <a:t>Multivalued Attributes</a:t>
            </a:r>
          </a:p>
        </p:txBody>
      </p:sp>
      <p:pic>
        <p:nvPicPr>
          <p:cNvPr id="4" name="Picture 3">
            <a:extLst>
              <a:ext uri="{FF2B5EF4-FFF2-40B4-BE49-F238E27FC236}">
                <a16:creationId xmlns:a16="http://schemas.microsoft.com/office/drawing/2014/main" id="{BF4E54E3-10E9-AFC4-2EC0-491DD00000C8}"/>
              </a:ext>
            </a:extLst>
          </p:cNvPr>
          <p:cNvPicPr>
            <a:picLocks noChangeAspect="1"/>
          </p:cNvPicPr>
          <p:nvPr/>
        </p:nvPicPr>
        <p:blipFill>
          <a:blip r:embed="rId3"/>
          <a:stretch>
            <a:fillRect/>
          </a:stretch>
        </p:blipFill>
        <p:spPr>
          <a:xfrm>
            <a:off x="619684" y="2952750"/>
            <a:ext cx="7772400" cy="929713"/>
          </a:xfrm>
          <a:prstGeom prst="rect">
            <a:avLst/>
          </a:prstGeom>
        </p:spPr>
      </p:pic>
    </p:spTree>
    <p:extLst>
      <p:ext uri="{BB962C8B-B14F-4D97-AF65-F5344CB8AC3E}">
        <p14:creationId xmlns:p14="http://schemas.microsoft.com/office/powerpoint/2010/main" val="1838936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1ADF5-F39A-6CA2-6F9E-4C248027E9D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A30391-0E44-5F19-A6DD-EB39252769CE}"/>
              </a:ext>
            </a:extLst>
          </p:cNvPr>
          <p:cNvSpPr>
            <a:spLocks noGrp="1"/>
          </p:cNvSpPr>
          <p:nvPr>
            <p:ph idx="1"/>
          </p:nvPr>
        </p:nvSpPr>
        <p:spPr>
          <a:xfrm>
            <a:off x="152400" y="2266950"/>
            <a:ext cx="8839200" cy="523220"/>
          </a:xfrm>
        </p:spPr>
        <p:txBody>
          <a:bodyPr/>
          <a:lstStyle/>
          <a:p>
            <a:r>
              <a:rPr lang="en-US" dirty="0"/>
              <a:t>Relational Algebra</a:t>
            </a:r>
          </a:p>
        </p:txBody>
      </p:sp>
    </p:spTree>
    <p:extLst>
      <p:ext uri="{BB962C8B-B14F-4D97-AF65-F5344CB8AC3E}">
        <p14:creationId xmlns:p14="http://schemas.microsoft.com/office/powerpoint/2010/main" val="3780148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dirty="0"/>
              <a:t>Union Operation</a:t>
            </a:r>
          </a:p>
        </p:txBody>
      </p:sp>
      <p:sp>
        <p:nvSpPr>
          <p:cNvPr id="9218" name="Rectangle 3"/>
          <p:cNvSpPr>
            <a:spLocks noGrp="1" noChangeArrowheads="1"/>
          </p:cNvSpPr>
          <p:nvPr>
            <p:ph type="body" idx="1"/>
          </p:nvPr>
        </p:nvSpPr>
        <p:spPr>
          <a:xfrm>
            <a:off x="1719263" y="835867"/>
            <a:ext cx="5762393" cy="3516677"/>
          </a:xfrm>
        </p:spPr>
        <p:txBody>
          <a:bodyPr/>
          <a:lstStyle/>
          <a:p>
            <a:pPr>
              <a:tabLst>
                <a:tab pos="2224088" algn="ctr"/>
              </a:tabLst>
            </a:pPr>
            <a:r>
              <a:rPr lang="en-US" altLang="en-US" dirty="0"/>
              <a:t>The union operation </a:t>
            </a:r>
            <a:r>
              <a:rPr lang="en-US" altLang="en-US" dirty="0">
                <a:sym typeface="Symbol" panose="05050102010706020507" pitchFamily="18" charset="2"/>
              </a:rPr>
              <a:t>allows us to combine two relations </a:t>
            </a:r>
            <a:endParaRPr lang="en-US" altLang="en-US" dirty="0"/>
          </a:p>
          <a:p>
            <a:pPr>
              <a:tabLst>
                <a:tab pos="2224088" algn="ctr"/>
              </a:tabLst>
            </a:pPr>
            <a:r>
              <a:rPr lang="en-US" altLang="en-US" dirty="0"/>
              <a:t>Notation:  </a:t>
            </a:r>
            <a:r>
              <a:rPr lang="en-US" altLang="en-US" i="1" dirty="0"/>
              <a:t>r </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s</a:t>
            </a:r>
            <a:endParaRPr lang="en-US" altLang="en-US" dirty="0">
              <a:sym typeface="Symbol" panose="05050102010706020507" pitchFamily="18" charset="2"/>
            </a:endParaRPr>
          </a:p>
          <a:p>
            <a:pPr>
              <a:tabLst>
                <a:tab pos="2224088" algn="ctr"/>
              </a:tabLst>
            </a:pPr>
            <a:r>
              <a:rPr lang="en-US" altLang="en-US" dirty="0">
                <a:sym typeface="Symbol" panose="05050102010706020507" pitchFamily="18" charset="2"/>
              </a:rPr>
              <a:t>For </a:t>
            </a:r>
            <a:r>
              <a:rPr lang="en-US" altLang="en-US" i="1" dirty="0"/>
              <a:t>r</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to be valid.</a:t>
            </a:r>
          </a:p>
          <a:p>
            <a:pPr>
              <a:buNone/>
              <a:tabLst>
                <a:tab pos="2224088" algn="ctr"/>
              </a:tabLst>
            </a:pPr>
            <a:r>
              <a:rPr lang="en-US" altLang="en-US" i="1" dirty="0">
                <a:sym typeface="Symbol" panose="05050102010706020507" pitchFamily="18" charset="2"/>
              </a:rPr>
              <a:t>	</a:t>
            </a:r>
            <a:r>
              <a:rPr lang="en-US" altLang="en-US" dirty="0">
                <a:sym typeface="Symbol" panose="05050102010706020507" pitchFamily="18" charset="2"/>
              </a:rPr>
              <a:t>1.   </a:t>
            </a:r>
            <a:r>
              <a:rPr lang="en-US" altLang="en-US" i="1" dirty="0">
                <a:sym typeface="Symbol" panose="05050102010706020507" pitchFamily="18" charset="2"/>
              </a:rPr>
              <a:t>r,</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must have the </a:t>
            </a:r>
            <a:r>
              <a:rPr lang="en-US" altLang="en-US" i="1" dirty="0">
                <a:sym typeface="Symbol" panose="05050102010706020507" pitchFamily="18" charset="2"/>
              </a:rPr>
              <a:t>same </a:t>
            </a:r>
            <a:r>
              <a:rPr lang="en-US" altLang="en-US" b="1" dirty="0">
                <a:solidFill>
                  <a:srgbClr val="002060"/>
                </a:solidFill>
                <a:sym typeface="Symbol" panose="05050102010706020507" pitchFamily="18" charset="2"/>
              </a:rPr>
              <a:t>arity</a:t>
            </a:r>
            <a:r>
              <a:rPr lang="en-US" altLang="en-US" dirty="0">
                <a:sym typeface="Symbol" panose="05050102010706020507" pitchFamily="18" charset="2"/>
              </a:rPr>
              <a:t> (same number of attributes)</a:t>
            </a:r>
          </a:p>
          <a:p>
            <a:pPr>
              <a:spcBef>
                <a:spcPts val="0"/>
              </a:spcBef>
              <a:buNone/>
              <a:tabLst>
                <a:tab pos="2224088" algn="ctr"/>
              </a:tabLst>
            </a:pPr>
            <a:r>
              <a:rPr lang="en-US" altLang="en-US" dirty="0">
                <a:sym typeface="Symbol" panose="05050102010706020507" pitchFamily="18" charset="2"/>
              </a:rPr>
              <a:t>	2.   The attribute domains must be </a:t>
            </a:r>
            <a:r>
              <a:rPr lang="en-US" altLang="en-US" b="1" dirty="0">
                <a:solidFill>
                  <a:srgbClr val="002060"/>
                </a:solidFill>
                <a:sym typeface="Symbol" panose="05050102010706020507" pitchFamily="18" charset="2"/>
              </a:rPr>
              <a:t>compatible</a:t>
            </a:r>
            <a:r>
              <a:rPr lang="en-US" altLang="en-US" dirty="0">
                <a:sym typeface="Symbol" panose="05050102010706020507" pitchFamily="18" charset="2"/>
              </a:rPr>
              <a:t> (example: 2</a:t>
            </a:r>
            <a:r>
              <a:rPr lang="en-US" altLang="en-US" baseline="30000" dirty="0">
                <a:sym typeface="Symbol" panose="05050102010706020507" pitchFamily="18" charset="2"/>
              </a:rPr>
              <a:t>nd</a:t>
            </a:r>
            <a:r>
              <a:rPr lang="en-US" altLang="en-US" dirty="0">
                <a:sym typeface="Symbol" panose="05050102010706020507" pitchFamily="18" charset="2"/>
              </a:rPr>
              <a:t> </a:t>
            </a:r>
          </a:p>
          <a:p>
            <a:pPr lvl="1">
              <a:spcBef>
                <a:spcPts val="0"/>
              </a:spcBef>
              <a:buNone/>
              <a:tabLst>
                <a:tab pos="2224088" algn="ctr"/>
              </a:tabLst>
            </a:pPr>
            <a:r>
              <a:rPr lang="en-US" altLang="en-US" sz="1200" dirty="0">
                <a:sym typeface="Symbol" panose="05050102010706020507" pitchFamily="18" charset="2"/>
              </a:rPr>
              <a:t>     column of </a:t>
            </a:r>
            <a:r>
              <a:rPr lang="en-US" altLang="en-US" sz="1200" i="1" dirty="0">
                <a:sym typeface="Symbol" panose="05050102010706020507" pitchFamily="18" charset="2"/>
              </a:rPr>
              <a:t>r</a:t>
            </a:r>
            <a:r>
              <a:rPr lang="en-US" altLang="en-US" sz="1200" dirty="0">
                <a:sym typeface="Symbol" panose="05050102010706020507" pitchFamily="18" charset="2"/>
              </a:rPr>
              <a:t> deals with the same type of values as does the 2</a:t>
            </a:r>
            <a:r>
              <a:rPr lang="en-US" altLang="en-US" sz="1200" baseline="30000" dirty="0">
                <a:sym typeface="Symbol" panose="05050102010706020507" pitchFamily="18" charset="2"/>
              </a:rPr>
              <a:t>nd </a:t>
            </a:r>
            <a:r>
              <a:rPr lang="en-US" altLang="en-US" sz="1200" dirty="0">
                <a:sym typeface="Symbol" panose="05050102010706020507" pitchFamily="18" charset="2"/>
              </a:rPr>
              <a:t>column of </a:t>
            </a:r>
            <a:r>
              <a:rPr lang="en-US" altLang="en-US" sz="1200" i="1" dirty="0">
                <a:sym typeface="Symbol" panose="05050102010706020507" pitchFamily="18" charset="2"/>
              </a:rPr>
              <a:t>s</a:t>
            </a:r>
            <a:r>
              <a:rPr lang="en-US" altLang="en-US" sz="1200" dirty="0">
                <a:sym typeface="Symbol" panose="05050102010706020507" pitchFamily="18" charset="2"/>
              </a:rPr>
              <a:t>)</a:t>
            </a:r>
          </a:p>
          <a:p>
            <a:pPr>
              <a:lnSpc>
                <a:spcPct val="140000"/>
              </a:lnSpc>
              <a:tabLst>
                <a:tab pos="2224088" algn="ctr"/>
              </a:tabLst>
            </a:pPr>
            <a:r>
              <a:rPr lang="en-US" altLang="en-US" dirty="0"/>
              <a:t>Example: to find all courses taught in the Fall 2017 semester, or in the Spring 2018 semester, or in both</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lnSpc>
                <a:spcPct val="140000"/>
              </a:lnSpc>
              <a:tabLst>
                <a:tab pos="2224088" algn="ctr"/>
              </a:tabLst>
            </a:pPr>
            <a:endParaRPr lang="en-US" altLang="en-US" dirty="0"/>
          </a:p>
          <a:p>
            <a:pPr>
              <a:lnSpc>
                <a:spcPct val="140000"/>
              </a:lnSpc>
              <a:buNone/>
              <a:tabLst>
                <a:tab pos="2224088" algn="ctr"/>
              </a:tabLst>
            </a:pPr>
            <a:endParaRPr lang="en-US" altLang="en-US" i="1" dirty="0"/>
          </a:p>
        </p:txBody>
      </p:sp>
      <p:sp>
        <p:nvSpPr>
          <p:cNvPr id="2" name="TextBox 1">
            <a:extLst>
              <a:ext uri="{FF2B5EF4-FFF2-40B4-BE49-F238E27FC236}">
                <a16:creationId xmlns:a16="http://schemas.microsoft.com/office/drawing/2014/main" id="{1C690DD2-0E9A-166E-6951-002C95C44483}"/>
              </a:ext>
            </a:extLst>
          </p:cNvPr>
          <p:cNvSpPr txBox="1"/>
          <p:nvPr/>
        </p:nvSpPr>
        <p:spPr>
          <a:xfrm>
            <a:off x="6934200" y="3442776"/>
            <a:ext cx="1993046" cy="1200329"/>
          </a:xfrm>
          <a:prstGeom prst="rect">
            <a:avLst/>
          </a:prstGeom>
          <a:noFill/>
        </p:spPr>
        <p:txBody>
          <a:bodyPr wrap="none" rtlCol="0">
            <a:spAutoFit/>
          </a:bodyPr>
          <a:lstStyle/>
          <a:p>
            <a:r>
              <a:rPr lang="en-US" dirty="0">
                <a:solidFill>
                  <a:srgbClr val="FF0000"/>
                </a:solidFill>
              </a:rPr>
              <a:t>When the “arity”</a:t>
            </a:r>
            <a:br>
              <a:rPr lang="en-US" dirty="0">
                <a:solidFill>
                  <a:srgbClr val="FF0000"/>
                </a:solidFill>
              </a:rPr>
            </a:br>
            <a:r>
              <a:rPr lang="en-US" dirty="0">
                <a:solidFill>
                  <a:srgbClr val="FF0000"/>
                </a:solidFill>
              </a:rPr>
              <a:t>is not quite right,</a:t>
            </a:r>
            <a:br>
              <a:rPr lang="en-US" dirty="0">
                <a:solidFill>
                  <a:srgbClr val="FF0000"/>
                </a:solidFill>
              </a:rPr>
            </a:br>
            <a:r>
              <a:rPr lang="en-US" dirty="0">
                <a:solidFill>
                  <a:srgbClr val="FF0000"/>
                </a:solidFill>
              </a:rPr>
              <a:t>you can shape with</a:t>
            </a:r>
            <a:br>
              <a:rPr lang="en-US" dirty="0">
                <a:solidFill>
                  <a:srgbClr val="FF0000"/>
                </a:solidFill>
              </a:rPr>
            </a:br>
            <a:r>
              <a:rPr lang="en-US" dirty="0">
                <a:solidFill>
                  <a:srgbClr val="FF0000"/>
                </a:solidFill>
              </a:rPr>
              <a:t>project.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dirty="0"/>
              <a:t>Union Operation (Cont.)</a:t>
            </a:r>
          </a:p>
        </p:txBody>
      </p:sp>
      <p:sp>
        <p:nvSpPr>
          <p:cNvPr id="9218" name="Rectangle 3"/>
          <p:cNvSpPr>
            <a:spLocks noGrp="1" noChangeArrowheads="1"/>
          </p:cNvSpPr>
          <p:nvPr>
            <p:ph type="body" idx="1"/>
          </p:nvPr>
        </p:nvSpPr>
        <p:spPr>
          <a:xfrm>
            <a:off x="1719262" y="781003"/>
            <a:ext cx="5760530" cy="1029509"/>
          </a:xfrm>
        </p:spPr>
        <p:txBody>
          <a:bodyPr/>
          <a:lstStyle/>
          <a:p>
            <a:pPr>
              <a:lnSpc>
                <a:spcPct val="140000"/>
              </a:lnSpc>
              <a:tabLst>
                <a:tab pos="2224088" algn="ctr"/>
              </a:tabLst>
            </a:pPr>
            <a:r>
              <a:rPr lang="en-US" altLang="en-US" dirty="0"/>
              <a:t>Result of: </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lnSpc>
                <a:spcPct val="140000"/>
              </a:lnSpc>
              <a:tabLst>
                <a:tab pos="2224088" algn="ctr"/>
              </a:tabLst>
            </a:pPr>
            <a:endParaRPr lang="en-US" altLang="en-US" dirty="0"/>
          </a:p>
          <a:p>
            <a:pPr>
              <a:lnSpc>
                <a:spcPct val="140000"/>
              </a:lnSpc>
              <a:buNone/>
              <a:tabLst>
                <a:tab pos="2224088" algn="ctr"/>
              </a:tabLst>
            </a:pPr>
            <a:endParaRPr lang="en-US" altLang="en-US" i="1" dirty="0"/>
          </a:p>
        </p:txBody>
      </p:sp>
      <p:pic>
        <p:nvPicPr>
          <p:cNvPr id="54273" name="Picture 1" descr="W:\db-book\db7\slide-dir\KEEP\Tables-ch2\2_14.jpg"/>
          <p:cNvPicPr>
            <a:picLocks noChangeAspect="1" noChangeArrowheads="1"/>
          </p:cNvPicPr>
          <p:nvPr/>
        </p:nvPicPr>
        <p:blipFill>
          <a:blip r:embed="rId3" cstate="print"/>
          <a:srcRect/>
          <a:stretch>
            <a:fillRect/>
          </a:stretch>
        </p:blipFill>
        <p:spPr bwMode="auto">
          <a:xfrm>
            <a:off x="3708708" y="1892156"/>
            <a:ext cx="737234" cy="1805185"/>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r>
              <a:rPr lang="en-US" altLang="en-US" dirty="0"/>
              <a:t>Set-Intersection Operation</a:t>
            </a:r>
          </a:p>
        </p:txBody>
      </p:sp>
      <p:sp>
        <p:nvSpPr>
          <p:cNvPr id="11266" name="Rectangle 3"/>
          <p:cNvSpPr>
            <a:spLocks noGrp="1" noChangeArrowheads="1"/>
          </p:cNvSpPr>
          <p:nvPr>
            <p:ph type="body" idx="1"/>
          </p:nvPr>
        </p:nvSpPr>
        <p:spPr>
          <a:xfrm>
            <a:off x="1719263" y="808435"/>
            <a:ext cx="5709127" cy="2949749"/>
          </a:xfrm>
        </p:spPr>
        <p:txBody>
          <a:bodyPr/>
          <a:lstStyle/>
          <a:p>
            <a:r>
              <a:rPr lang="en-US" altLang="en-US" dirty="0"/>
              <a:t>The  set-intersection  operation </a:t>
            </a:r>
            <a:r>
              <a:rPr lang="en-US" altLang="en-US" dirty="0">
                <a:sym typeface="Symbol" panose="05050102010706020507" pitchFamily="18" charset="2"/>
              </a:rPr>
              <a:t> allows us to find tuples that are in both the input relations.</a:t>
            </a:r>
            <a:endParaRPr lang="en-US" altLang="en-US" dirty="0"/>
          </a:p>
          <a:p>
            <a:r>
              <a:rPr lang="en-US" altLang="en-US" dirty="0"/>
              <a:t>Notation: </a:t>
            </a:r>
            <a:r>
              <a:rPr lang="en-US" altLang="en-US" i="1" dirty="0"/>
              <a:t>r</a:t>
            </a:r>
            <a:r>
              <a:rPr lang="en-US" altLang="en-US" dirty="0"/>
              <a:t> </a:t>
            </a:r>
            <a:r>
              <a:rPr lang="en-US" altLang="en-US" dirty="0">
                <a:sym typeface="Symbol" panose="05050102010706020507" pitchFamily="18" charset="2"/>
              </a:rPr>
              <a:t> </a:t>
            </a:r>
            <a:r>
              <a:rPr lang="en-US" altLang="en-US" i="1" dirty="0"/>
              <a:t>s</a:t>
            </a:r>
            <a:endParaRPr lang="en-US" altLang="en-US" dirty="0"/>
          </a:p>
          <a:p>
            <a:r>
              <a:rPr lang="en-US" altLang="en-US" dirty="0"/>
              <a:t>Assume: </a:t>
            </a:r>
          </a:p>
          <a:p>
            <a:pPr lvl="1"/>
            <a:r>
              <a:rPr lang="en-US" altLang="en-US" i="1" dirty="0"/>
              <a:t>r</a:t>
            </a:r>
            <a:r>
              <a:rPr lang="en-US" altLang="en-US" dirty="0"/>
              <a:t>, </a:t>
            </a:r>
            <a:r>
              <a:rPr lang="en-US" altLang="en-US" i="1" dirty="0"/>
              <a:t>s</a:t>
            </a:r>
            <a:r>
              <a:rPr lang="en-US" altLang="en-US" dirty="0"/>
              <a:t> have the </a:t>
            </a:r>
            <a:r>
              <a:rPr lang="en-US" altLang="en-US" i="1" dirty="0"/>
              <a:t>same </a:t>
            </a:r>
            <a:r>
              <a:rPr lang="en-US" altLang="en-US" i="1" dirty="0" err="1"/>
              <a:t>arity</a:t>
            </a:r>
            <a:r>
              <a:rPr lang="en-US" altLang="en-US" dirty="0"/>
              <a:t> </a:t>
            </a:r>
          </a:p>
          <a:p>
            <a:pPr lvl="1"/>
            <a:r>
              <a:rPr lang="en-US" altLang="en-US" dirty="0"/>
              <a:t>attributes of </a:t>
            </a:r>
            <a:r>
              <a:rPr lang="en-US" altLang="en-US" i="1" dirty="0"/>
              <a:t>r</a:t>
            </a:r>
            <a:r>
              <a:rPr lang="en-US" altLang="en-US" dirty="0"/>
              <a:t> and </a:t>
            </a:r>
            <a:r>
              <a:rPr lang="en-US" altLang="en-US" i="1" dirty="0"/>
              <a:t>s</a:t>
            </a:r>
            <a:r>
              <a:rPr lang="en-US" altLang="en-US" dirty="0"/>
              <a:t> are compatible</a:t>
            </a:r>
          </a:p>
          <a:p>
            <a:r>
              <a:rPr lang="en-US" altLang="en-US" dirty="0"/>
              <a:t>Example: Find the set of all courses taught in both the Fall 2017 and the Spring 2018 semesters.</a:t>
            </a:r>
          </a:p>
          <a:p>
            <a:pPr>
              <a:buNone/>
            </a:pPr>
            <a:r>
              <a:rPr lang="en-US" altLang="en-US" dirty="0">
                <a:sym typeface="Symbol" panose="05050102010706020507" pitchFamily="18" charset="2"/>
              </a:rPr>
              <a:t>           </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a:t>
            </a:r>
            <a:r>
              <a:rPr lang="en-US" altLang="en-US" dirty="0">
                <a:sym typeface="Symbol" panose="05050102010706020507" pitchFamily="18" charset="2"/>
              </a:rPr>
              <a:t>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buNone/>
            </a:pPr>
            <a:r>
              <a:rPr lang="en-US" altLang="en-US" sz="600" dirty="0">
                <a:sym typeface="Symbol" panose="05050102010706020507" pitchFamily="18" charset="2"/>
              </a:rPr>
              <a:t> </a:t>
            </a:r>
          </a:p>
          <a:p>
            <a:pPr lvl="1"/>
            <a:r>
              <a:rPr lang="en-US" altLang="en-US" dirty="0">
                <a:sym typeface="Symbol" panose="05050102010706020507" pitchFamily="18" charset="2"/>
              </a:rPr>
              <a:t>Result</a:t>
            </a:r>
            <a:endParaRPr lang="en-US" altLang="en-US" dirty="0"/>
          </a:p>
          <a:p>
            <a:pPr>
              <a:buNone/>
            </a:pPr>
            <a:endParaRPr lang="en-US" altLang="en-US" dirty="0"/>
          </a:p>
        </p:txBody>
      </p:sp>
      <p:pic>
        <p:nvPicPr>
          <p:cNvPr id="98306" name="Picture 2" descr="W:\db-book\db7\slide-dir\KEEP\Tables-ch2\2_15.jpg"/>
          <p:cNvPicPr>
            <a:picLocks noChangeAspect="1" noChangeArrowheads="1"/>
          </p:cNvPicPr>
          <p:nvPr/>
        </p:nvPicPr>
        <p:blipFill>
          <a:blip r:embed="rId3" cstate="print"/>
          <a:srcRect/>
          <a:stretch>
            <a:fillRect/>
          </a:stretch>
        </p:blipFill>
        <p:spPr bwMode="auto">
          <a:xfrm>
            <a:off x="3654239" y="3670983"/>
            <a:ext cx="750062" cy="455993"/>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p:cNvSpPr>
            <a:spLocks noGrp="1" noChangeArrowheads="1"/>
          </p:cNvSpPr>
          <p:nvPr>
            <p:ph type="title"/>
          </p:nvPr>
        </p:nvSpPr>
        <p:spPr/>
        <p:txBody>
          <a:bodyPr/>
          <a:lstStyle/>
          <a:p>
            <a:r>
              <a:rPr lang="en-US" altLang="en-US" dirty="0"/>
              <a:t>Set Difference Operation</a:t>
            </a:r>
          </a:p>
        </p:txBody>
      </p:sp>
      <p:sp>
        <p:nvSpPr>
          <p:cNvPr id="10242" name="Rectangle 3"/>
          <p:cNvSpPr>
            <a:spLocks noGrp="1" noChangeArrowheads="1"/>
          </p:cNvSpPr>
          <p:nvPr>
            <p:ph type="body" idx="1"/>
          </p:nvPr>
        </p:nvSpPr>
        <p:spPr>
          <a:xfrm>
            <a:off x="1719263" y="808435"/>
            <a:ext cx="5815659" cy="2803445"/>
          </a:xfrm>
        </p:spPr>
        <p:txBody>
          <a:bodyPr/>
          <a:lstStyle/>
          <a:p>
            <a:pPr>
              <a:spcBef>
                <a:spcPct val="60000"/>
              </a:spcBef>
            </a:pPr>
            <a:r>
              <a:rPr lang="en-US" altLang="en-US" dirty="0"/>
              <a:t>The set-difference operation allows us to find tuples that are in one relation but are not in another. </a:t>
            </a:r>
          </a:p>
          <a:p>
            <a:pPr>
              <a:spcBef>
                <a:spcPct val="60000"/>
              </a:spcBef>
            </a:pPr>
            <a:r>
              <a:rPr lang="en-US" altLang="en-US" dirty="0"/>
              <a:t>Notation </a:t>
            </a:r>
            <a:r>
              <a:rPr lang="en-US" altLang="en-US" i="1" dirty="0"/>
              <a:t>r – s</a:t>
            </a:r>
          </a:p>
          <a:p>
            <a:r>
              <a:rPr lang="en-US" altLang="en-US" dirty="0"/>
              <a:t>Set differences must be taken between </a:t>
            </a:r>
            <a:r>
              <a:rPr lang="en-US" altLang="en-US" b="1" dirty="0">
                <a:solidFill>
                  <a:srgbClr val="002060"/>
                </a:solidFill>
              </a:rPr>
              <a:t>compatible</a:t>
            </a:r>
            <a:r>
              <a:rPr lang="en-US" altLang="en-US" dirty="0"/>
              <a:t> relations.</a:t>
            </a:r>
          </a:p>
          <a:p>
            <a:pPr lvl="1"/>
            <a:r>
              <a:rPr lang="en-US" altLang="en-US" i="1" dirty="0"/>
              <a:t>r</a:t>
            </a:r>
            <a:r>
              <a:rPr lang="en-US" altLang="en-US" dirty="0"/>
              <a:t> and </a:t>
            </a:r>
            <a:r>
              <a:rPr lang="en-US" altLang="en-US" i="1" dirty="0"/>
              <a:t>s</a:t>
            </a:r>
            <a:r>
              <a:rPr lang="en-US" altLang="en-US" dirty="0"/>
              <a:t> must have the </a:t>
            </a:r>
            <a:r>
              <a:rPr lang="en-US" altLang="en-US" dirty="0">
                <a:solidFill>
                  <a:srgbClr val="002060"/>
                </a:solidFill>
              </a:rPr>
              <a:t>same</a:t>
            </a:r>
            <a:r>
              <a:rPr lang="en-US" altLang="en-US" dirty="0"/>
              <a:t> </a:t>
            </a:r>
            <a:r>
              <a:rPr lang="en-US" altLang="en-US" dirty="0" err="1"/>
              <a:t>arity</a:t>
            </a:r>
            <a:endParaRPr lang="en-US" altLang="en-US" dirty="0"/>
          </a:p>
          <a:p>
            <a:pPr lvl="1"/>
            <a:r>
              <a:rPr lang="en-US" altLang="en-US" dirty="0"/>
              <a:t>attribute domains of </a:t>
            </a:r>
            <a:r>
              <a:rPr lang="en-US" altLang="en-US" i="1" dirty="0"/>
              <a:t>r </a:t>
            </a:r>
            <a:r>
              <a:rPr lang="en-US" altLang="en-US" dirty="0"/>
              <a:t>and </a:t>
            </a:r>
            <a:r>
              <a:rPr lang="en-US" altLang="en-US" i="1" dirty="0"/>
              <a:t>s </a:t>
            </a:r>
            <a:r>
              <a:rPr lang="en-US" altLang="en-US" dirty="0"/>
              <a:t>must be compatible</a:t>
            </a:r>
          </a:p>
          <a:p>
            <a:pPr>
              <a:lnSpc>
                <a:spcPct val="140000"/>
              </a:lnSpc>
            </a:pPr>
            <a:r>
              <a:rPr lang="en-US" altLang="en-US" dirty="0"/>
              <a:t>Example: to find all courses taught in the Fall 2017 semester, but not in the Spring 2018 semester</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p:txBody>
      </p:sp>
      <p:pic>
        <p:nvPicPr>
          <p:cNvPr id="4" name="Picture 1" descr="C:\Users\as668\Desktop\Figures-for-slides\2_16.jpg"/>
          <p:cNvPicPr>
            <a:picLocks noChangeAspect="1" noChangeArrowheads="1"/>
          </p:cNvPicPr>
          <p:nvPr/>
        </p:nvPicPr>
        <p:blipFill>
          <a:blip r:embed="rId3" cstate="print"/>
          <a:srcRect/>
          <a:stretch>
            <a:fillRect/>
          </a:stretch>
        </p:blipFill>
        <p:spPr bwMode="auto">
          <a:xfrm>
            <a:off x="3657600" y="3722814"/>
            <a:ext cx="758721" cy="651409"/>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D980C4-6B76-C806-56F1-D6B097B65E9A}"/>
              </a:ext>
            </a:extLst>
          </p:cNvPr>
          <p:cNvSpPr>
            <a:spLocks noGrp="1"/>
          </p:cNvSpPr>
          <p:nvPr>
            <p:ph idx="1"/>
          </p:nvPr>
        </p:nvSpPr>
        <p:spPr>
          <a:xfrm>
            <a:off x="152400" y="552450"/>
            <a:ext cx="8839200" cy="4038600"/>
          </a:xfrm>
        </p:spPr>
        <p:txBody>
          <a:bodyPr/>
          <a:lstStyle/>
          <a:p>
            <a:pPr>
              <a:spcBef>
                <a:spcPts val="0"/>
              </a:spcBef>
              <a:spcAft>
                <a:spcPts val="200"/>
              </a:spcAft>
            </a:pPr>
            <a:r>
              <a:rPr lang="el-GR" sz="1800" i="1" dirty="0"/>
              <a:t>σ </a:t>
            </a:r>
            <a:r>
              <a:rPr lang="en-US" sz="1800" i="1" dirty="0" err="1"/>
              <a:t>dept_name</a:t>
            </a:r>
            <a:r>
              <a:rPr lang="en-US" sz="1800" i="1" dirty="0"/>
              <a:t>='Comp. Sci.’ (instructor ∪ student) </a:t>
            </a:r>
            <a:r>
              <a:rPr lang="en-US" sz="1800" dirty="0"/>
              <a:t>produces a weird answer because the union does not make any sense.</a:t>
            </a:r>
          </a:p>
          <a:p>
            <a:pPr lvl="1">
              <a:spcBef>
                <a:spcPts val="0"/>
              </a:spcBef>
              <a:spcAft>
                <a:spcPts val="200"/>
              </a:spcAft>
            </a:pPr>
            <a:r>
              <a:rPr lang="en-US" sz="1600" dirty="0"/>
              <a:t>There is the correct number of columns and the types match.</a:t>
            </a:r>
          </a:p>
          <a:p>
            <a:pPr lvl="1">
              <a:spcBef>
                <a:spcPts val="0"/>
              </a:spcBef>
              <a:spcAft>
                <a:spcPts val="200"/>
              </a:spcAft>
            </a:pPr>
            <a:r>
              <a:rPr lang="en-US" sz="1600" dirty="0"/>
              <a:t>different, the domain are different.</a:t>
            </a:r>
          </a:p>
          <a:p>
            <a:pPr lvl="1">
              <a:spcBef>
                <a:spcPts val="0"/>
              </a:spcBef>
              <a:spcAft>
                <a:spcPts val="200"/>
              </a:spcAft>
            </a:pPr>
            <a:r>
              <a:rPr lang="en-US" sz="1600" dirty="0"/>
              <a:t>There are times when the tables have different numbers of columns, the column order is different, or the types are incompatible.</a:t>
            </a:r>
          </a:p>
          <a:p>
            <a:pPr>
              <a:spcBef>
                <a:spcPts val="0"/>
              </a:spcBef>
              <a:spcAft>
                <a:spcPts val="200"/>
              </a:spcAft>
            </a:pPr>
            <a:r>
              <a:rPr lang="en-US" sz="1800" dirty="0"/>
              <a:t>You can fix the arity problem using a project.</a:t>
            </a:r>
          </a:p>
          <a:p>
            <a:pPr>
              <a:spcBef>
                <a:spcPts val="0"/>
              </a:spcBef>
              <a:spcAft>
                <a:spcPts val="200"/>
              </a:spcAft>
            </a:pPr>
            <a:r>
              <a:rPr lang="en-US" sz="1800" dirty="0"/>
              <a:t>A somewhat artificial example is:</a:t>
            </a:r>
          </a:p>
          <a:p>
            <a:pPr marL="457200" lvl="1" indent="0">
              <a:spcBef>
                <a:spcPts val="0"/>
              </a:spcBef>
              <a:spcAft>
                <a:spcPts val="200"/>
              </a:spcAft>
              <a:buNone/>
            </a:pPr>
            <a:r>
              <a:rPr lang="el-GR" sz="1600" dirty="0"/>
              <a:t>σ </a:t>
            </a:r>
            <a:r>
              <a:rPr lang="en-US" sz="1600" dirty="0" err="1"/>
              <a:t>dept_name</a:t>
            </a:r>
            <a:r>
              <a:rPr lang="en-US" sz="1600" dirty="0"/>
              <a:t>='Comp. Sci.'</a:t>
            </a:r>
          </a:p>
          <a:p>
            <a:pPr marL="457200" lvl="1" indent="0">
              <a:spcBef>
                <a:spcPts val="0"/>
              </a:spcBef>
              <a:spcAft>
                <a:spcPts val="200"/>
              </a:spcAft>
              <a:buNone/>
            </a:pPr>
            <a:r>
              <a:rPr lang="en-US" sz="1600" dirty="0"/>
              <a:t>((</a:t>
            </a:r>
            <a:r>
              <a:rPr lang="el-GR" sz="1600" dirty="0"/>
              <a:t>π </a:t>
            </a:r>
            <a:r>
              <a:rPr lang="en-US" sz="1600" dirty="0"/>
              <a:t>ID, name, </a:t>
            </a:r>
            <a:r>
              <a:rPr lang="en-US" sz="1600" dirty="0" err="1"/>
              <a:t>dept_name</a:t>
            </a:r>
            <a:r>
              <a:rPr lang="en-US" sz="1600" dirty="0"/>
              <a:t>, salary, tot_cred←0 (instructor)) </a:t>
            </a:r>
          </a:p>
          <a:p>
            <a:pPr marL="457200" lvl="1" indent="0">
              <a:spcBef>
                <a:spcPts val="0"/>
              </a:spcBef>
              <a:spcAft>
                <a:spcPts val="200"/>
              </a:spcAft>
              <a:buNone/>
            </a:pPr>
            <a:r>
              <a:rPr lang="en-US" sz="1600" dirty="0"/>
              <a:t>∪</a:t>
            </a:r>
          </a:p>
          <a:p>
            <a:pPr marL="457200" lvl="1" indent="0">
              <a:spcBef>
                <a:spcPts val="0"/>
              </a:spcBef>
              <a:spcAft>
                <a:spcPts val="200"/>
              </a:spcAft>
              <a:buNone/>
            </a:pPr>
            <a:r>
              <a:rPr lang="en-US" sz="1600" dirty="0"/>
              <a:t>(</a:t>
            </a:r>
            <a:r>
              <a:rPr lang="el-GR" sz="1600" dirty="0"/>
              <a:t>π </a:t>
            </a:r>
            <a:r>
              <a:rPr lang="en-US" sz="1600" dirty="0"/>
              <a:t>ID, name, </a:t>
            </a:r>
            <a:r>
              <a:rPr lang="en-US" sz="1600" dirty="0" err="1"/>
              <a:t>dept_name</a:t>
            </a:r>
            <a:r>
              <a:rPr lang="en-US" sz="1600" dirty="0"/>
              <a:t>, salary←0, </a:t>
            </a:r>
            <a:r>
              <a:rPr lang="en-US" sz="1600" dirty="0" err="1"/>
              <a:t>tot_cred</a:t>
            </a:r>
            <a:r>
              <a:rPr lang="en-US" sz="1600" dirty="0"/>
              <a:t> (student)))</a:t>
            </a:r>
          </a:p>
          <a:p>
            <a:pPr>
              <a:spcBef>
                <a:spcPts val="0"/>
              </a:spcBef>
              <a:spcAft>
                <a:spcPts val="200"/>
              </a:spcAft>
            </a:pPr>
            <a:r>
              <a:rPr lang="en-US" sz="1800" dirty="0"/>
              <a:t>Instead of using “0,” I should have set the not applicable values to NULL but</a:t>
            </a:r>
            <a:br>
              <a:rPr lang="en-US" sz="1800" dirty="0"/>
            </a:br>
            <a:r>
              <a:rPr lang="en-US" sz="1800" dirty="0"/>
              <a:t>the </a:t>
            </a:r>
            <a:r>
              <a:rPr lang="en-US" sz="1800" dirty="0" err="1"/>
              <a:t>RelaX</a:t>
            </a:r>
            <a:r>
              <a:rPr lang="en-US" sz="1800" dirty="0"/>
              <a:t> calculator did not like that.</a:t>
            </a:r>
          </a:p>
        </p:txBody>
      </p:sp>
      <p:sp>
        <p:nvSpPr>
          <p:cNvPr id="3" name="Title 2">
            <a:extLst>
              <a:ext uri="{FF2B5EF4-FFF2-40B4-BE49-F238E27FC236}">
                <a16:creationId xmlns:a16="http://schemas.microsoft.com/office/drawing/2014/main" id="{AC616FE6-F24A-32BA-B3F1-467EA0A81198}"/>
              </a:ext>
            </a:extLst>
          </p:cNvPr>
          <p:cNvSpPr>
            <a:spLocks noGrp="1"/>
          </p:cNvSpPr>
          <p:nvPr>
            <p:ph type="title"/>
          </p:nvPr>
        </p:nvSpPr>
        <p:spPr/>
        <p:txBody>
          <a:bodyPr/>
          <a:lstStyle/>
          <a:p>
            <a:r>
              <a:rPr lang="en-US" dirty="0"/>
              <a:t>Simple Examples</a:t>
            </a:r>
          </a:p>
        </p:txBody>
      </p:sp>
    </p:spTree>
    <p:extLst>
      <p:ext uri="{BB962C8B-B14F-4D97-AF65-F5344CB8AC3E}">
        <p14:creationId xmlns:p14="http://schemas.microsoft.com/office/powerpoint/2010/main" val="3542582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3EA7E5-79FA-9603-C614-BE840722B069}"/>
              </a:ext>
            </a:extLst>
          </p:cNvPr>
          <p:cNvSpPr>
            <a:spLocks noGrp="1"/>
          </p:cNvSpPr>
          <p:nvPr>
            <p:ph idx="1"/>
          </p:nvPr>
        </p:nvSpPr>
        <p:spPr>
          <a:xfrm>
            <a:off x="152400" y="514350"/>
            <a:ext cx="8839200" cy="4038600"/>
          </a:xfrm>
        </p:spPr>
        <p:txBody>
          <a:bodyPr/>
          <a:lstStyle/>
          <a:p>
            <a:pPr>
              <a:spcBef>
                <a:spcPts val="0"/>
              </a:spcBef>
              <a:spcAft>
                <a:spcPts val="0"/>
              </a:spcAft>
            </a:pPr>
            <a:r>
              <a:rPr lang="en-US" dirty="0"/>
              <a:t>Status updates, homework 1B</a:t>
            </a:r>
          </a:p>
          <a:p>
            <a:pPr>
              <a:spcBef>
                <a:spcPts val="0"/>
              </a:spcBef>
              <a:spcAft>
                <a:spcPts val="0"/>
              </a:spcAft>
            </a:pPr>
            <a:r>
              <a:rPr lang="en-US" dirty="0"/>
              <a:t>ER Model/Modeling:</a:t>
            </a:r>
          </a:p>
          <a:p>
            <a:pPr lvl="1">
              <a:spcBef>
                <a:spcPts val="0"/>
              </a:spcBef>
              <a:spcAft>
                <a:spcPts val="0"/>
              </a:spcAft>
            </a:pPr>
            <a:r>
              <a:rPr lang="en-US" dirty="0"/>
              <a:t>Additional concepts: associative entity, weak entity, multi-valued attributes</a:t>
            </a:r>
          </a:p>
          <a:p>
            <a:pPr lvl="1">
              <a:spcBef>
                <a:spcPts val="0"/>
              </a:spcBef>
              <a:spcAft>
                <a:spcPts val="0"/>
              </a:spcAft>
            </a:pPr>
            <a:r>
              <a:rPr lang="en-US" dirty="0"/>
              <a:t>Translating an ER diagram into SQL – some examples.</a:t>
            </a:r>
          </a:p>
          <a:p>
            <a:pPr>
              <a:spcBef>
                <a:spcPts val="0"/>
              </a:spcBef>
              <a:spcAft>
                <a:spcPts val="0"/>
              </a:spcAft>
            </a:pPr>
            <a:r>
              <a:rPr lang="en-US" dirty="0"/>
              <a:t>Relational algebra</a:t>
            </a:r>
          </a:p>
          <a:p>
            <a:pPr lvl="1">
              <a:spcBef>
                <a:spcPts val="0"/>
              </a:spcBef>
              <a:spcAft>
                <a:spcPts val="0"/>
              </a:spcAft>
            </a:pPr>
            <a:r>
              <a:rPr lang="en-US" dirty="0"/>
              <a:t>Additional operators: union, intersect, set difference, renaming</a:t>
            </a:r>
          </a:p>
          <a:p>
            <a:pPr lvl="1">
              <a:spcBef>
                <a:spcPts val="0"/>
              </a:spcBef>
              <a:spcAft>
                <a:spcPts val="0"/>
              </a:spcAft>
            </a:pPr>
            <a:r>
              <a:rPr lang="en-US" dirty="0"/>
              <a:t>Some examples</a:t>
            </a:r>
          </a:p>
          <a:p>
            <a:pPr>
              <a:spcBef>
                <a:spcPts val="0"/>
              </a:spcBef>
              <a:spcAft>
                <a:spcPts val="0"/>
              </a:spcAft>
            </a:pPr>
            <a:r>
              <a:rPr lang="en-US" dirty="0"/>
              <a:t>SQL</a:t>
            </a:r>
          </a:p>
          <a:p>
            <a:pPr lvl="1">
              <a:spcBef>
                <a:spcPts val="0"/>
              </a:spcBef>
              <a:spcAft>
                <a:spcPts val="0"/>
              </a:spcAft>
            </a:pPr>
            <a:r>
              <a:rPr lang="en-US" dirty="0"/>
              <a:t>Integrity constraints</a:t>
            </a:r>
          </a:p>
          <a:p>
            <a:pPr lvl="1">
              <a:spcBef>
                <a:spcPts val="0"/>
              </a:spcBef>
              <a:spcAft>
                <a:spcPts val="0"/>
              </a:spcAft>
            </a:pPr>
            <a:r>
              <a:rPr lang="en-US" dirty="0"/>
              <a:t>Some data types</a:t>
            </a:r>
          </a:p>
          <a:p>
            <a:pPr lvl="1">
              <a:spcBef>
                <a:spcPts val="0"/>
              </a:spcBef>
              <a:spcAft>
                <a:spcPts val="0"/>
              </a:spcAft>
            </a:pPr>
            <a:r>
              <a:rPr lang="en-US" dirty="0"/>
              <a:t>WITH, common table expressions</a:t>
            </a:r>
          </a:p>
          <a:p>
            <a:pPr lvl="1">
              <a:spcBef>
                <a:spcPts val="0"/>
              </a:spcBef>
              <a:spcAft>
                <a:spcPts val="0"/>
              </a:spcAft>
            </a:pPr>
            <a:r>
              <a:rPr lang="en-US" dirty="0"/>
              <a:t>Operators: Union, intersect, set difference, renaming</a:t>
            </a:r>
          </a:p>
          <a:p>
            <a:pPr lvl="1">
              <a:spcBef>
                <a:spcPts val="0"/>
              </a:spcBef>
              <a:spcAft>
                <a:spcPts val="0"/>
              </a:spcAft>
            </a:pPr>
            <a:r>
              <a:rPr lang="en-US" dirty="0"/>
              <a:t>A first look at SUBQUERY</a:t>
            </a:r>
          </a:p>
          <a:p>
            <a:pPr>
              <a:spcBef>
                <a:spcPts val="0"/>
              </a:spcBef>
              <a:spcAft>
                <a:spcPts val="0"/>
              </a:spcAft>
            </a:pPr>
            <a:r>
              <a:rPr lang="en-US" dirty="0"/>
              <a:t>Project concepts: (Web) applications, REST, data engineering</a:t>
            </a:r>
          </a:p>
        </p:txBody>
      </p:sp>
      <p:sp>
        <p:nvSpPr>
          <p:cNvPr id="3" name="Title 2">
            <a:extLst>
              <a:ext uri="{FF2B5EF4-FFF2-40B4-BE49-F238E27FC236}">
                <a16:creationId xmlns:a16="http://schemas.microsoft.com/office/drawing/2014/main" id="{90420A4E-2F71-028A-78F2-9BDA4A98311C}"/>
              </a:ext>
            </a:extLst>
          </p:cNvPr>
          <p:cNvSpPr>
            <a:spLocks noGrp="1"/>
          </p:cNvSpPr>
          <p:nvPr>
            <p:ph type="title"/>
          </p:nvPr>
        </p:nvSpPr>
        <p:spPr/>
        <p:txBody>
          <a:bodyPr/>
          <a:lstStyle/>
          <a:p>
            <a:r>
              <a:rPr lang="en-US" dirty="0"/>
              <a:t>Notes and Content</a:t>
            </a:r>
          </a:p>
        </p:txBody>
      </p:sp>
    </p:spTree>
    <p:extLst>
      <p:ext uri="{BB962C8B-B14F-4D97-AF65-F5344CB8AC3E}">
        <p14:creationId xmlns:p14="http://schemas.microsoft.com/office/powerpoint/2010/main" val="3915669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The Assignment  Operation </a:t>
            </a:r>
          </a:p>
        </p:txBody>
      </p:sp>
      <p:sp>
        <p:nvSpPr>
          <p:cNvPr id="7170" name="Rectangle 3"/>
          <p:cNvSpPr>
            <a:spLocks noGrp="1" noChangeArrowheads="1"/>
          </p:cNvSpPr>
          <p:nvPr>
            <p:ph type="body" idx="1"/>
          </p:nvPr>
        </p:nvSpPr>
        <p:spPr>
          <a:xfrm>
            <a:off x="1719262" y="808435"/>
            <a:ext cx="5742242" cy="3626405"/>
          </a:xfrm>
        </p:spPr>
        <p:txBody>
          <a:bodyPr/>
          <a:lstStyle/>
          <a:p>
            <a:r>
              <a:rPr lang="en-US" altLang="en-US" dirty="0"/>
              <a:t>It is convenient at times to write a relational-algebra expression by assigning parts of it to temporary relation variables.  </a:t>
            </a:r>
          </a:p>
          <a:p>
            <a:r>
              <a:rPr lang="en-US" altLang="en-US" dirty="0"/>
              <a:t>The assignment  operation is  denoted by </a:t>
            </a:r>
            <a:r>
              <a:rPr lang="en-US" altLang="en-US" dirty="0">
                <a:sym typeface="Symbol" panose="05050102010706020507" pitchFamily="18" charset="2"/>
              </a:rPr>
              <a:t></a:t>
            </a:r>
            <a:r>
              <a:rPr lang="en-US" altLang="en-US" dirty="0">
                <a:sym typeface="Wingdings" pitchFamily="2" charset="2"/>
              </a:rPr>
              <a:t> and </a:t>
            </a:r>
            <a:r>
              <a:rPr lang="en-US" altLang="en-US" dirty="0"/>
              <a:t>works like assignment in a programming language.</a:t>
            </a:r>
          </a:p>
          <a:p>
            <a:pPr>
              <a:lnSpc>
                <a:spcPct val="90000"/>
              </a:lnSpc>
              <a:tabLst>
                <a:tab pos="1244204" algn="l"/>
                <a:tab pos="2362200" algn="ctr"/>
                <a:tab pos="2569369" algn="l"/>
              </a:tabLst>
            </a:pPr>
            <a:r>
              <a:rPr lang="en-US" altLang="en-US" dirty="0"/>
              <a:t>Example: Find all </a:t>
            </a:r>
            <a:r>
              <a:rPr lang="en-US" altLang="en-US" dirty="0">
                <a:sym typeface="Symbol" panose="05050102010706020507" pitchFamily="18" charset="2"/>
              </a:rPr>
              <a:t>instructor in the “Physics” and Music department.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Physics</a:t>
            </a:r>
            <a:r>
              <a:rPr lang="en-US" altLang="en-US" dirty="0">
                <a:sym typeface="Symbol" panose="05050102010706020507" pitchFamily="18" charset="2"/>
              </a:rPr>
              <a:t> </a:t>
            </a:r>
            <a:r>
              <a:rPr lang="en-US" altLang="en-US" b="1" dirty="0">
                <a:sym typeface="Wingdings" pitchFamily="2" charset="2"/>
              </a:rPr>
              <a:t> </a:t>
            </a:r>
            <a:r>
              <a:rPr lang="en-US" altLang="en-US" sz="1350" i="1" dirty="0">
                <a:sym typeface="Symbol" panose="05050102010706020507" pitchFamily="18" charset="2"/>
              </a:rPr>
              <a:t></a:t>
            </a:r>
            <a:r>
              <a:rPr lang="en-US" altLang="en-US" sz="1350"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dirty="0">
                <a:sym typeface="Symbol" panose="05050102010706020507" pitchFamily="18" charset="2"/>
              </a:rPr>
              <a:t>       </a:t>
            </a:r>
            <a:r>
              <a:rPr lang="en-US" altLang="en-US" i="1" dirty="0">
                <a:sym typeface="Symbol" panose="05050102010706020507" pitchFamily="18" charset="2"/>
              </a:rPr>
              <a:t>Music</a:t>
            </a:r>
            <a:r>
              <a:rPr lang="en-US" altLang="en-US" dirty="0">
                <a:sym typeface="Symbol" panose="05050102010706020507" pitchFamily="18" charset="2"/>
              </a:rPr>
              <a:t> </a:t>
            </a:r>
            <a:r>
              <a:rPr lang="en-US" altLang="en-US" b="1" dirty="0">
                <a:sym typeface="Wingdings" pitchFamily="2"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Music”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dirty="0">
                <a:sym typeface="Symbol" panose="05050102010706020507" pitchFamily="18" charset="2"/>
              </a:rPr>
              <a:t>       </a:t>
            </a:r>
            <a:r>
              <a:rPr lang="en-US" altLang="en-US" i="1" dirty="0">
                <a:sym typeface="Symbol" panose="05050102010706020507" pitchFamily="18" charset="2"/>
              </a:rPr>
              <a:t>Physics</a:t>
            </a:r>
            <a:r>
              <a:rPr lang="en-US" altLang="en-US" dirty="0">
                <a:sym typeface="Symbol" panose="05050102010706020507" pitchFamily="18" charset="2"/>
              </a:rPr>
              <a:t> </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Music</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a:tabLst>
                <a:tab pos="1244204" algn="l"/>
                <a:tab pos="2362200" algn="ctr"/>
                <a:tab pos="2569369" algn="l"/>
              </a:tabLst>
            </a:pPr>
            <a:r>
              <a:rPr lang="en-US" altLang="en-US" dirty="0">
                <a:sym typeface="Symbol" panose="05050102010706020507" pitchFamily="18" charset="2"/>
              </a:rPr>
              <a:t>With the assignment operation, a query can be written as a sequential program consisting of a series of assignments followed by an expression whose value is displayed as the result of the query. </a:t>
            </a:r>
          </a:p>
          <a:p>
            <a:pPr lvl="1">
              <a:lnSpc>
                <a:spcPct val="90000"/>
              </a:lnSpc>
              <a:buNone/>
              <a:tabLst>
                <a:tab pos="1244204" algn="l"/>
                <a:tab pos="2362200" algn="ctr"/>
                <a:tab pos="2569369" algn="l"/>
              </a:tabLst>
            </a:pPr>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The Rename Operation </a:t>
            </a:r>
          </a:p>
        </p:txBody>
      </p:sp>
      <p:sp>
        <p:nvSpPr>
          <p:cNvPr id="7170" name="Rectangle 3"/>
          <p:cNvSpPr>
            <a:spLocks noGrp="1" noChangeArrowheads="1"/>
          </p:cNvSpPr>
          <p:nvPr>
            <p:ph type="body" idx="1"/>
          </p:nvPr>
        </p:nvSpPr>
        <p:spPr>
          <a:xfrm>
            <a:off x="1719263" y="808435"/>
            <a:ext cx="5762393" cy="2401109"/>
          </a:xfrm>
        </p:spPr>
        <p:txBody>
          <a:bodyPr/>
          <a:lstStyle/>
          <a:p>
            <a:r>
              <a:rPr lang="en-US" altLang="en-US" dirty="0"/>
              <a:t>The results of relational-algebra expressions do not have a name that we can use to refer to them.  The  rename operator,  </a:t>
            </a:r>
            <a:r>
              <a:rPr lang="en-US" altLang="en-US" i="1" dirty="0">
                <a:sym typeface="Symbol" panose="05050102010706020507" pitchFamily="18" charset="2"/>
              </a:rPr>
              <a:t> ,</a:t>
            </a:r>
            <a:r>
              <a:rPr lang="en-US" altLang="en-US" dirty="0">
                <a:sym typeface="Symbol" panose="05050102010706020507" pitchFamily="18" charset="2"/>
              </a:rPr>
              <a:t>  is provided </a:t>
            </a:r>
            <a:r>
              <a:rPr lang="en-US" altLang="en-US" i="1" dirty="0">
                <a:sym typeface="Symbol" panose="05050102010706020507" pitchFamily="18" charset="2"/>
              </a:rPr>
              <a:t> </a:t>
            </a:r>
            <a:r>
              <a:rPr lang="en-US" altLang="en-US" dirty="0">
                <a:sym typeface="Symbol" panose="05050102010706020507" pitchFamily="18" charset="2"/>
              </a:rPr>
              <a:t>for that purpose</a:t>
            </a:r>
          </a:p>
          <a:p>
            <a:r>
              <a:rPr lang="en-US" altLang="en-US" dirty="0"/>
              <a:t>The expression:</a:t>
            </a:r>
          </a:p>
          <a:p>
            <a:pPr>
              <a:buNone/>
            </a:pPr>
            <a:r>
              <a:rPr lang="en-US" altLang="en-US" dirty="0"/>
              <a:t>                  </a:t>
            </a:r>
            <a:r>
              <a:rPr lang="en-US" altLang="en-US" i="1" dirty="0">
                <a:sym typeface="Symbol" panose="05050102010706020507" pitchFamily="18" charset="2"/>
              </a:rPr>
              <a:t></a:t>
            </a:r>
            <a:r>
              <a:rPr lang="en-US" altLang="en-US" i="1" baseline="-25000" dirty="0">
                <a:sym typeface="Symbol" panose="05050102010706020507" pitchFamily="18" charset="2"/>
              </a:rPr>
              <a:t>x</a:t>
            </a:r>
            <a:r>
              <a:rPr lang="en-US" altLang="en-US" i="1"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E</a:t>
            </a:r>
            <a:r>
              <a:rPr lang="en-US" altLang="en-US" dirty="0">
                <a:sym typeface="Symbol" panose="05050102010706020507" pitchFamily="18" charset="2"/>
              </a:rPr>
              <a:t>)</a:t>
            </a:r>
          </a:p>
          <a:p>
            <a:pPr>
              <a:buNone/>
            </a:pPr>
            <a:r>
              <a:rPr lang="en-US" altLang="en-US" dirty="0">
                <a:sym typeface="Symbol" panose="05050102010706020507" pitchFamily="18" charset="2"/>
              </a:rPr>
              <a:t>      returns the result of expression </a:t>
            </a:r>
            <a:r>
              <a:rPr lang="en-US" altLang="en-US" i="1" dirty="0">
                <a:sym typeface="Symbol" panose="05050102010706020507" pitchFamily="18" charset="2"/>
              </a:rPr>
              <a:t>E</a:t>
            </a:r>
            <a:r>
              <a:rPr lang="en-US" altLang="en-US" dirty="0">
                <a:sym typeface="Symbol" panose="05050102010706020507" pitchFamily="18" charset="2"/>
              </a:rPr>
              <a:t> under the name </a:t>
            </a:r>
            <a:r>
              <a:rPr lang="en-US" altLang="en-US" i="1" dirty="0">
                <a:sym typeface="Symbol" panose="05050102010706020507" pitchFamily="18" charset="2"/>
              </a:rPr>
              <a:t>x</a:t>
            </a:r>
            <a:endParaRPr lang="en-US" altLang="en-US" i="1" dirty="0"/>
          </a:p>
          <a:p>
            <a:r>
              <a:rPr lang="en-US" altLang="en-US" dirty="0"/>
              <a:t>Another form of the rename operation:</a:t>
            </a:r>
          </a:p>
          <a:p>
            <a:pPr>
              <a:buNone/>
            </a:pPr>
            <a:r>
              <a:rPr lang="en-US" altLang="en-US" dirty="0"/>
              <a:t>                 </a:t>
            </a:r>
            <a:r>
              <a:rPr lang="en-US" altLang="en-US" i="1" dirty="0">
                <a:sym typeface="Symbol" panose="05050102010706020507" pitchFamily="18" charset="2"/>
              </a:rPr>
              <a:t></a:t>
            </a:r>
            <a:r>
              <a:rPr lang="en-US" altLang="en-US" i="1" baseline="-25000" dirty="0">
                <a:sym typeface="Symbol" panose="05050102010706020507" pitchFamily="18" charset="2"/>
              </a:rPr>
              <a:t>x(A1,A2, .. An) </a:t>
            </a:r>
            <a:r>
              <a:rPr lang="en-US" altLang="en-US" dirty="0">
                <a:sym typeface="Symbol" panose="05050102010706020507" pitchFamily="18" charset="2"/>
              </a:rPr>
              <a:t>(</a:t>
            </a:r>
            <a:r>
              <a:rPr lang="en-US" altLang="en-US" i="1" dirty="0">
                <a:sym typeface="Symbol" panose="05050102010706020507" pitchFamily="18" charset="2"/>
              </a:rPr>
              <a:t>E</a:t>
            </a:r>
            <a:r>
              <a:rPr lang="en-US" altLang="en-US" dirty="0">
                <a:sym typeface="Symbol" panose="05050102010706020507" pitchFamily="18" charset="2"/>
              </a:rPr>
              <a:t>)</a:t>
            </a:r>
            <a:endParaRPr lang="en-US" altLang="en-US" dirty="0"/>
          </a:p>
          <a:p>
            <a:endParaRPr lang="en-US"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AB8288-BB00-FF9A-5DED-F7809C36DACB}"/>
              </a:ext>
            </a:extLst>
          </p:cNvPr>
          <p:cNvSpPr>
            <a:spLocks noGrp="1"/>
          </p:cNvSpPr>
          <p:nvPr>
            <p:ph idx="1"/>
          </p:nvPr>
        </p:nvSpPr>
        <p:spPr/>
        <p:txBody>
          <a:bodyPr/>
          <a:lstStyle/>
          <a:p>
            <a:pPr>
              <a:spcBef>
                <a:spcPts val="0"/>
              </a:spcBef>
              <a:spcAft>
                <a:spcPts val="300"/>
              </a:spcAft>
            </a:pPr>
            <a:r>
              <a:rPr lang="en-US" sz="1800" dirty="0"/>
              <a:t>Consider a course and its </a:t>
            </a:r>
            <a:r>
              <a:rPr lang="en-US" sz="1800" dirty="0" err="1"/>
              <a:t>prereqs</a:t>
            </a:r>
            <a:r>
              <a:rPr lang="en-US" sz="1800" dirty="0"/>
              <a:t>. (course ⨝ </a:t>
            </a:r>
            <a:r>
              <a:rPr lang="en-US" sz="1800" dirty="0" err="1"/>
              <a:t>prereq</a:t>
            </a:r>
            <a:r>
              <a:rPr lang="en-US" sz="1800" dirty="0"/>
              <a:t>) ⨝ </a:t>
            </a:r>
            <a:r>
              <a:rPr lang="en-US" sz="1800" dirty="0" err="1"/>
              <a:t>course_id</a:t>
            </a:r>
            <a:r>
              <a:rPr lang="en-US" sz="1800" dirty="0"/>
              <a:t>=</a:t>
            </a:r>
            <a:r>
              <a:rPr lang="en-US" sz="1800" dirty="0" err="1"/>
              <a:t>prereq_id</a:t>
            </a:r>
            <a:r>
              <a:rPr lang="en-US" sz="1800" dirty="0"/>
              <a:t> course</a:t>
            </a:r>
          </a:p>
          <a:p>
            <a:pPr>
              <a:spcBef>
                <a:spcPts val="0"/>
              </a:spcBef>
              <a:spcAft>
                <a:spcPts val="300"/>
              </a:spcAft>
            </a:pPr>
            <a:r>
              <a:rPr lang="en-US" sz="1800" dirty="0"/>
              <a:t>There are a couple of problems with this query.</a:t>
            </a:r>
          </a:p>
          <a:p>
            <a:pPr lvl="1">
              <a:spcBef>
                <a:spcPts val="0"/>
              </a:spcBef>
              <a:spcAft>
                <a:spcPts val="300"/>
              </a:spcAft>
            </a:pPr>
            <a:r>
              <a:rPr lang="en-US" sz="1600" dirty="0"/>
              <a:t>Does </a:t>
            </a:r>
            <a:r>
              <a:rPr lang="en-US" sz="1600" dirty="0" err="1"/>
              <a:t>course.course_id</a:t>
            </a:r>
            <a:r>
              <a:rPr lang="en-US" sz="1600" dirty="0"/>
              <a:t> refer to the first course or the </a:t>
            </a:r>
            <a:r>
              <a:rPr lang="en-US" sz="1600" dirty="0" err="1"/>
              <a:t>prereq</a:t>
            </a:r>
            <a:r>
              <a:rPr lang="en-US" sz="1600" dirty="0"/>
              <a:t> course?</a:t>
            </a:r>
          </a:p>
          <a:p>
            <a:pPr lvl="1">
              <a:spcBef>
                <a:spcPts val="0"/>
              </a:spcBef>
              <a:spcAft>
                <a:spcPts val="300"/>
              </a:spcAft>
            </a:pPr>
            <a:r>
              <a:rPr lang="en-US" sz="1600" dirty="0"/>
              <a:t>We would wind up with a couple of columns with the same name.</a:t>
            </a:r>
          </a:p>
          <a:p>
            <a:pPr>
              <a:spcBef>
                <a:spcPts val="0"/>
              </a:spcBef>
              <a:spcAft>
                <a:spcPts val="300"/>
              </a:spcAft>
            </a:pPr>
            <a:r>
              <a:rPr lang="en-US" sz="1800" dirty="0"/>
              <a:t>Something like this “fixes” the problem.</a:t>
            </a:r>
            <a:br>
              <a:rPr lang="en-US" sz="1800" dirty="0"/>
            </a:br>
            <a:r>
              <a:rPr lang="en-US" sz="1800" dirty="0"/>
              <a:t>(course ⨝ </a:t>
            </a:r>
            <a:r>
              <a:rPr lang="en-US" sz="1800" dirty="0" err="1"/>
              <a:t>prereq</a:t>
            </a:r>
            <a:r>
              <a:rPr lang="en-US" sz="1800" dirty="0"/>
              <a:t>) ⨝ </a:t>
            </a:r>
            <a:r>
              <a:rPr lang="en-US" sz="1800" dirty="0" err="1"/>
              <a:t>the_prereq.course_id</a:t>
            </a:r>
            <a:r>
              <a:rPr lang="en-US" sz="1800" dirty="0"/>
              <a:t>=</a:t>
            </a:r>
            <a:r>
              <a:rPr lang="en-US" sz="1800" dirty="0" err="1"/>
              <a:t>prereq_id</a:t>
            </a:r>
            <a:r>
              <a:rPr lang="en-US" sz="1800" dirty="0"/>
              <a:t> (</a:t>
            </a:r>
            <a:r>
              <a:rPr lang="el-GR" sz="1800" dirty="0"/>
              <a:t>ρ </a:t>
            </a:r>
            <a:r>
              <a:rPr lang="en-US" sz="1800" dirty="0" err="1"/>
              <a:t>the_prereq</a:t>
            </a:r>
            <a:r>
              <a:rPr lang="en-US" sz="1800" dirty="0"/>
              <a:t>(course))</a:t>
            </a:r>
          </a:p>
          <a:p>
            <a:pPr>
              <a:spcBef>
                <a:spcPts val="0"/>
              </a:spcBef>
              <a:spcAft>
                <a:spcPts val="300"/>
              </a:spcAft>
            </a:pPr>
            <a:r>
              <a:rPr lang="en-US" sz="1800" dirty="0"/>
              <a:t>Renaming columns would also work and probably improve the answer. </a:t>
            </a:r>
          </a:p>
          <a:p>
            <a:pPr marL="457200" lvl="1" indent="0">
              <a:spcBef>
                <a:spcPts val="0"/>
              </a:spcBef>
              <a:spcAft>
                <a:spcPts val="300"/>
              </a:spcAft>
              <a:buNone/>
            </a:pPr>
            <a:r>
              <a:rPr lang="el-GR" sz="1600" dirty="0"/>
              <a:t>π </a:t>
            </a:r>
            <a:r>
              <a:rPr lang="en-US" sz="1600" dirty="0" err="1"/>
              <a:t>course_id</a:t>
            </a:r>
            <a:r>
              <a:rPr lang="en-US" sz="1600" dirty="0"/>
              <a:t> ← </a:t>
            </a:r>
            <a:r>
              <a:rPr lang="en-US" sz="1600" dirty="0" err="1"/>
              <a:t>course.course_id</a:t>
            </a:r>
            <a:r>
              <a:rPr lang="en-US" sz="1600" dirty="0"/>
              <a:t>, </a:t>
            </a:r>
            <a:r>
              <a:rPr lang="en-US" sz="1600" dirty="0" err="1"/>
              <a:t>course_title←course.title</a:t>
            </a:r>
            <a:r>
              <a:rPr lang="en-US" sz="1600" dirty="0"/>
              <a:t>,</a:t>
            </a:r>
          </a:p>
          <a:p>
            <a:pPr marL="457200" lvl="1" indent="0">
              <a:spcBef>
                <a:spcPts val="0"/>
              </a:spcBef>
              <a:spcAft>
                <a:spcPts val="300"/>
              </a:spcAft>
              <a:buNone/>
            </a:pPr>
            <a:r>
              <a:rPr lang="en-US" sz="1600" dirty="0"/>
              <a:t>	</a:t>
            </a:r>
            <a:r>
              <a:rPr lang="en-US" sz="1600" dirty="0" err="1"/>
              <a:t>prereq_id←the_prereq.course_id</a:t>
            </a:r>
            <a:r>
              <a:rPr lang="en-US" sz="1600" dirty="0"/>
              <a:t>, </a:t>
            </a:r>
            <a:r>
              <a:rPr lang="en-US" sz="1600" dirty="0" err="1"/>
              <a:t>prereq_title←the_prereq.title</a:t>
            </a:r>
            <a:endParaRPr lang="en-US" sz="1600" dirty="0"/>
          </a:p>
          <a:p>
            <a:pPr marL="457200" lvl="1" indent="0">
              <a:spcBef>
                <a:spcPts val="0"/>
              </a:spcBef>
              <a:spcAft>
                <a:spcPts val="300"/>
              </a:spcAft>
              <a:buNone/>
            </a:pPr>
            <a:r>
              <a:rPr lang="en-US" sz="1600" dirty="0"/>
              <a:t>		(</a:t>
            </a:r>
          </a:p>
          <a:p>
            <a:pPr marL="457200" lvl="1" indent="0">
              <a:spcBef>
                <a:spcPts val="0"/>
              </a:spcBef>
              <a:spcAft>
                <a:spcPts val="300"/>
              </a:spcAft>
              <a:buNone/>
            </a:pPr>
            <a:r>
              <a:rPr lang="en-US" sz="1600" dirty="0"/>
              <a:t>			(course ⨝ </a:t>
            </a:r>
            <a:r>
              <a:rPr lang="en-US" sz="1600" dirty="0" err="1"/>
              <a:t>prereq</a:t>
            </a:r>
            <a:r>
              <a:rPr lang="en-US" sz="1600" dirty="0"/>
              <a:t>) ⨝ </a:t>
            </a:r>
            <a:r>
              <a:rPr lang="en-US" sz="1600" dirty="0" err="1"/>
              <a:t>the_prereq.course_id</a:t>
            </a:r>
            <a:r>
              <a:rPr lang="en-US" sz="1600" dirty="0"/>
              <a:t>=</a:t>
            </a:r>
            <a:r>
              <a:rPr lang="en-US" sz="1600" dirty="0" err="1"/>
              <a:t>prereq_id</a:t>
            </a:r>
            <a:r>
              <a:rPr lang="en-US" sz="1600" dirty="0"/>
              <a:t> (</a:t>
            </a:r>
            <a:r>
              <a:rPr lang="el-GR" sz="1600" dirty="0"/>
              <a:t>ρ </a:t>
            </a:r>
            <a:r>
              <a:rPr lang="en-US" sz="1600" dirty="0" err="1"/>
              <a:t>the_prereq</a:t>
            </a:r>
            <a:r>
              <a:rPr lang="en-US" sz="1600" dirty="0"/>
              <a:t>(course))</a:t>
            </a:r>
          </a:p>
          <a:p>
            <a:pPr marL="457200" lvl="1" indent="0">
              <a:spcBef>
                <a:spcPts val="0"/>
              </a:spcBef>
              <a:spcAft>
                <a:spcPts val="300"/>
              </a:spcAft>
              <a:buNone/>
            </a:pPr>
            <a:r>
              <a:rPr lang="en-US" sz="1600" dirty="0"/>
              <a:t>		)</a:t>
            </a:r>
          </a:p>
        </p:txBody>
      </p:sp>
      <p:sp>
        <p:nvSpPr>
          <p:cNvPr id="3" name="Title 2">
            <a:extLst>
              <a:ext uri="{FF2B5EF4-FFF2-40B4-BE49-F238E27FC236}">
                <a16:creationId xmlns:a16="http://schemas.microsoft.com/office/drawing/2014/main" id="{A955E300-544F-FF65-3087-9390FC52C053}"/>
              </a:ext>
            </a:extLst>
          </p:cNvPr>
          <p:cNvSpPr>
            <a:spLocks noGrp="1"/>
          </p:cNvSpPr>
          <p:nvPr>
            <p:ph type="title"/>
          </p:nvPr>
        </p:nvSpPr>
        <p:spPr/>
        <p:txBody>
          <a:bodyPr/>
          <a:lstStyle/>
          <a:p>
            <a:r>
              <a:rPr lang="en-US" dirty="0"/>
              <a:t>Putting Some Pieces Together</a:t>
            </a:r>
          </a:p>
        </p:txBody>
      </p:sp>
    </p:spTree>
    <p:extLst>
      <p:ext uri="{BB962C8B-B14F-4D97-AF65-F5344CB8AC3E}">
        <p14:creationId xmlns:p14="http://schemas.microsoft.com/office/powerpoint/2010/main" val="3378709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DE127-8D34-F136-F1C3-B941F089BF6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DEB70B-5CE8-E555-D448-AF46A42A751A}"/>
              </a:ext>
            </a:extLst>
          </p:cNvPr>
          <p:cNvSpPr>
            <a:spLocks noGrp="1"/>
          </p:cNvSpPr>
          <p:nvPr>
            <p:ph idx="1"/>
          </p:nvPr>
        </p:nvSpPr>
        <p:spPr>
          <a:xfrm>
            <a:off x="152400" y="2266950"/>
            <a:ext cx="8839200" cy="523220"/>
          </a:xfrm>
        </p:spPr>
        <p:txBody>
          <a:bodyPr/>
          <a:lstStyle/>
          <a:p>
            <a:r>
              <a:rPr lang="en-US" dirty="0"/>
              <a:t>SQL</a:t>
            </a:r>
          </a:p>
        </p:txBody>
      </p:sp>
    </p:spTree>
    <p:extLst>
      <p:ext uri="{BB962C8B-B14F-4D97-AF65-F5344CB8AC3E}">
        <p14:creationId xmlns:p14="http://schemas.microsoft.com/office/powerpoint/2010/main" val="1946481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3788E-BF25-CC45-D084-7DA5DB6AC8B7}"/>
            </a:ext>
          </a:extLst>
        </p:cNvPr>
        <p:cNvGrpSpPr/>
        <p:nvPr/>
      </p:nvGrpSpPr>
      <p:grpSpPr>
        <a:xfrm>
          <a:off x="0" y="0"/>
          <a:ext cx="0" cy="0"/>
          <a:chOff x="0" y="0"/>
          <a:chExt cx="0" cy="0"/>
        </a:xfrm>
      </p:grpSpPr>
      <p:sp>
        <p:nvSpPr>
          <p:cNvPr id="557058" name="Rectangle 2">
            <a:extLst>
              <a:ext uri="{FF2B5EF4-FFF2-40B4-BE49-F238E27FC236}">
                <a16:creationId xmlns:a16="http://schemas.microsoft.com/office/drawing/2014/main" id="{135002AD-9176-87FC-61EC-6692D5FB9173}"/>
              </a:ext>
            </a:extLst>
          </p:cNvPr>
          <p:cNvSpPr>
            <a:spLocks noGrp="1" noChangeArrowheads="1"/>
          </p:cNvSpPr>
          <p:nvPr>
            <p:ph type="title"/>
          </p:nvPr>
        </p:nvSpPr>
        <p:spPr/>
        <p:txBody>
          <a:bodyPr/>
          <a:lstStyle/>
          <a:p>
            <a:r>
              <a:rPr lang="en-US" altLang="en-US" dirty="0"/>
              <a:t>SQL Parts</a:t>
            </a:r>
          </a:p>
        </p:txBody>
      </p:sp>
      <p:sp>
        <p:nvSpPr>
          <p:cNvPr id="7170" name="Rectangle 3">
            <a:extLst>
              <a:ext uri="{FF2B5EF4-FFF2-40B4-BE49-F238E27FC236}">
                <a16:creationId xmlns:a16="http://schemas.microsoft.com/office/drawing/2014/main" id="{C82769A8-1288-E927-CA0B-1AB1CD2139A9}"/>
              </a:ext>
            </a:extLst>
          </p:cNvPr>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28422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655B4-870D-A8BC-E194-63BB31125C06}"/>
            </a:ext>
          </a:extLst>
        </p:cNvPr>
        <p:cNvGrpSpPr/>
        <p:nvPr/>
      </p:nvGrpSpPr>
      <p:grpSpPr>
        <a:xfrm>
          <a:off x="0" y="0"/>
          <a:ext cx="0" cy="0"/>
          <a:chOff x="0" y="0"/>
          <a:chExt cx="0" cy="0"/>
        </a:xfrm>
      </p:grpSpPr>
      <p:sp>
        <p:nvSpPr>
          <p:cNvPr id="557058" name="Rectangle 2">
            <a:extLst>
              <a:ext uri="{FF2B5EF4-FFF2-40B4-BE49-F238E27FC236}">
                <a16:creationId xmlns:a16="http://schemas.microsoft.com/office/drawing/2014/main" id="{261AA8FF-CA56-89AE-0EFB-95D899180018}"/>
              </a:ext>
            </a:extLst>
          </p:cNvPr>
          <p:cNvSpPr>
            <a:spLocks noGrp="1" noChangeArrowheads="1"/>
          </p:cNvSpPr>
          <p:nvPr>
            <p:ph type="title"/>
          </p:nvPr>
        </p:nvSpPr>
        <p:spPr/>
        <p:txBody>
          <a:bodyPr/>
          <a:lstStyle/>
          <a:p>
            <a:r>
              <a:rPr lang="en-US" altLang="en-US" dirty="0"/>
              <a:t>Data Definition Language</a:t>
            </a:r>
          </a:p>
        </p:txBody>
      </p:sp>
      <p:sp>
        <p:nvSpPr>
          <p:cNvPr id="7170" name="Rectangle 3">
            <a:extLst>
              <a:ext uri="{FF2B5EF4-FFF2-40B4-BE49-F238E27FC236}">
                <a16:creationId xmlns:a16="http://schemas.microsoft.com/office/drawing/2014/main" id="{1FC2D283-1B83-F161-BE65-9FD1B20F89FC}"/>
              </a:ext>
            </a:extLst>
          </p:cNvPr>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a:extLst>
              <a:ext uri="{FF2B5EF4-FFF2-40B4-BE49-F238E27FC236}">
                <a16:creationId xmlns:a16="http://schemas.microsoft.com/office/drawing/2014/main" id="{41C79099-1533-3EE6-3E77-289DF1F11737}"/>
              </a:ext>
            </a:extLst>
          </p:cNvPr>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SQL data-definition language (DDL) allows the specification of information about relations, including:</a:t>
            </a:r>
          </a:p>
        </p:txBody>
      </p:sp>
    </p:spTree>
    <p:extLst>
      <p:ext uri="{BB962C8B-B14F-4D97-AF65-F5344CB8AC3E}">
        <p14:creationId xmlns:p14="http://schemas.microsoft.com/office/powerpoint/2010/main" val="100445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xfrm>
            <a:off x="1696641" y="97384"/>
            <a:ext cx="6057900" cy="457200"/>
          </a:xfrm>
        </p:spPr>
        <p:txBody>
          <a:bodyPr/>
          <a:lstStyle/>
          <a:p>
            <a:r>
              <a:rPr lang="en-US" altLang="en-US" dirty="0"/>
              <a:t>Integrity Constraints in Create Table</a:t>
            </a:r>
          </a:p>
        </p:txBody>
      </p:sp>
      <p:sp>
        <p:nvSpPr>
          <p:cNvPr id="10242" name="Rectangle 3"/>
          <p:cNvSpPr>
            <a:spLocks noGrp="1" noChangeArrowheads="1"/>
          </p:cNvSpPr>
          <p:nvPr>
            <p:ph type="body" idx="1"/>
          </p:nvPr>
        </p:nvSpPr>
        <p:spPr>
          <a:xfrm>
            <a:off x="1696641" y="832282"/>
            <a:ext cx="5636847" cy="3585753"/>
          </a:xfrm>
        </p:spPr>
        <p:txBody>
          <a:bodyPr/>
          <a:lstStyle/>
          <a:p>
            <a:r>
              <a:rPr lang="en-US" altLang="en-US" dirty="0"/>
              <a:t>Types of integrity constraints</a:t>
            </a:r>
          </a:p>
          <a:p>
            <a:pPr lvl="1"/>
            <a:r>
              <a:rPr lang="en-US" altLang="en-US" b="1" dirty="0"/>
              <a:t>primary key</a:t>
            </a:r>
            <a:r>
              <a:rPr lang="en-US" altLang="en-US" dirty="0"/>
              <a:t> (</a:t>
            </a:r>
            <a:r>
              <a:rPr lang="en-US" altLang="en-US" i="1" dirty="0"/>
              <a:t>A</a:t>
            </a:r>
            <a:r>
              <a:rPr lang="en-US" altLang="en-US" baseline="-25000" dirty="0"/>
              <a:t>1</a:t>
            </a:r>
            <a:r>
              <a:rPr lang="en-US" altLang="en-US" dirty="0"/>
              <a:t>, ..., </a:t>
            </a:r>
            <a:r>
              <a:rPr lang="en-US" altLang="en-US" i="1" dirty="0"/>
              <a:t>A</a:t>
            </a:r>
            <a:r>
              <a:rPr lang="en-US" altLang="en-US" i="1" baseline="-25000" dirty="0"/>
              <a:t>n </a:t>
            </a:r>
            <a:r>
              <a:rPr lang="en-US" altLang="en-US" dirty="0"/>
              <a:t>)</a:t>
            </a:r>
          </a:p>
          <a:p>
            <a:pPr lvl="1"/>
            <a:r>
              <a:rPr lang="en-US" altLang="en-US" b="1" dirty="0"/>
              <a:t>foreign key </a:t>
            </a:r>
            <a:r>
              <a:rPr lang="en-US" altLang="en-US" dirty="0"/>
              <a:t>(</a:t>
            </a:r>
            <a:r>
              <a:rPr lang="en-US" altLang="en-US" i="1" dirty="0"/>
              <a:t>A</a:t>
            </a:r>
            <a:r>
              <a:rPr lang="en-US" altLang="en-US" baseline="-25000" dirty="0"/>
              <a:t>m</a:t>
            </a:r>
            <a:r>
              <a:rPr lang="en-US" altLang="en-US" dirty="0"/>
              <a:t>, ..., </a:t>
            </a:r>
            <a:r>
              <a:rPr lang="en-US" altLang="en-US" i="1" dirty="0"/>
              <a:t>A</a:t>
            </a:r>
            <a:r>
              <a:rPr lang="en-US" altLang="en-US" i="1" baseline="-25000" dirty="0"/>
              <a:t>n </a:t>
            </a:r>
            <a:r>
              <a:rPr lang="en-US" altLang="en-US" dirty="0"/>
              <a:t>) </a:t>
            </a:r>
            <a:r>
              <a:rPr lang="en-US" altLang="en-US" b="1" dirty="0"/>
              <a:t>references </a:t>
            </a:r>
            <a:r>
              <a:rPr lang="en-US" altLang="en-US" i="1" dirty="0"/>
              <a:t>r</a:t>
            </a:r>
            <a:endParaRPr lang="en-US" altLang="en-US" b="1" dirty="0"/>
          </a:p>
          <a:p>
            <a:pPr lvl="1"/>
            <a:r>
              <a:rPr lang="en-US" altLang="en-US" b="1" dirty="0"/>
              <a:t>not null</a:t>
            </a:r>
          </a:p>
          <a:p>
            <a:r>
              <a:rPr lang="en-US" altLang="en-US" dirty="0"/>
              <a:t>SQL prevents any update to the database that violates an integrity constraint.</a:t>
            </a:r>
          </a:p>
          <a:p>
            <a:r>
              <a:rPr lang="en-US" altLang="en-US" dirty="0"/>
              <a:t>Example:</a:t>
            </a:r>
          </a:p>
          <a:p>
            <a:pPr>
              <a:buNone/>
            </a:pPr>
            <a:r>
              <a:rPr lang="en-US" altLang="en-US" b="1" dirty="0"/>
              <a:t>         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a:t>varchar</a:t>
            </a:r>
            <a:r>
              <a:rPr lang="en-US" altLang="en-US" dirty="0"/>
              <a:t>(20) </a:t>
            </a:r>
            <a:r>
              <a:rPr lang="en-US" altLang="en-US" b="1" dirty="0"/>
              <a:t>not null,</a:t>
            </a:r>
            <a:br>
              <a:rPr lang="en-US" altLang="en-US" b="1" i="1" dirty="0"/>
            </a:br>
            <a:r>
              <a:rPr lang="en-US" altLang="en-US" b="1" i="1" dirty="0"/>
              <a:t>               </a:t>
            </a:r>
            <a:r>
              <a:rPr lang="en-US" altLang="en-US" i="1" dirty="0"/>
              <a:t>dept_name  </a:t>
            </a:r>
            <a:r>
              <a:rPr lang="en-US" altLang="en-US" b="1" dirty="0"/>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br>
              <a:rPr lang="en-US" altLang="en-US" dirty="0"/>
            </a:br>
            <a:r>
              <a:rPr lang="en-US" altLang="en-US" dirty="0"/>
              <a:t>               </a:t>
            </a:r>
            <a:r>
              <a:rPr lang="en-US" altLang="en-US" b="1" dirty="0"/>
              <a:t>primary key </a:t>
            </a:r>
            <a:r>
              <a:rPr lang="en-US" altLang="en-US" dirty="0"/>
              <a:t>(</a:t>
            </a:r>
            <a:r>
              <a:rPr lang="en-US" altLang="en-US" i="1" dirty="0"/>
              <a:t>ID</a:t>
            </a:r>
            <a:r>
              <a:rPr lang="en-US" altLang="en-US" dirty="0"/>
              <a:t>),</a:t>
            </a:r>
            <a:br>
              <a:rPr lang="en-US" altLang="en-US" dirty="0"/>
            </a:br>
            <a:r>
              <a:rPr lang="en-US" altLang="en-US" dirty="0"/>
              <a:t>               </a:t>
            </a:r>
            <a:r>
              <a:rPr lang="en-US" altLang="en-US" b="1" dirty="0"/>
              <a:t>foreign key </a:t>
            </a:r>
            <a:r>
              <a:rPr lang="en-US" altLang="en-US" i="1" dirty="0"/>
              <a:t>(dept_name</a:t>
            </a:r>
            <a:r>
              <a:rPr lang="en-US" altLang="en-US" dirty="0"/>
              <a:t>) </a:t>
            </a:r>
            <a:r>
              <a:rPr lang="en-US" altLang="en-US" b="1" dirty="0"/>
              <a:t>references </a:t>
            </a:r>
            <a:r>
              <a:rPr lang="en-US" altLang="en-US" i="1" dirty="0"/>
              <a:t>department);</a:t>
            </a:r>
          </a:p>
          <a:p>
            <a:pPr>
              <a:buNone/>
            </a:pPr>
            <a:endParaRPr lang="en-US" altLang="en-US"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a typeface="+mj-ea"/>
              </a:rPr>
              <a:t>Integrity Constraints</a:t>
            </a:r>
          </a:p>
        </p:txBody>
      </p:sp>
      <p:sp>
        <p:nvSpPr>
          <p:cNvPr id="56323" name="Rectangle 3"/>
          <p:cNvSpPr>
            <a:spLocks noGrp="1" noChangeArrowheads="1"/>
          </p:cNvSpPr>
          <p:nvPr>
            <p:ph type="body" idx="1"/>
          </p:nvPr>
        </p:nvSpPr>
        <p:spPr>
          <a:xfrm>
            <a:off x="1719262" y="851298"/>
            <a:ext cx="5629229" cy="3226927"/>
          </a:xfrm>
        </p:spPr>
        <p:txBody>
          <a:bodyPr/>
          <a:lstStyle/>
          <a:p>
            <a:r>
              <a:rPr lang="en-US" altLang="en-US" dirty="0"/>
              <a:t>Integrity constraints guard against accidental damage to the database, by ensuring that authorized changes to the database do not result in a loss of data consistency. </a:t>
            </a:r>
          </a:p>
          <a:p>
            <a:pPr lvl="1"/>
            <a:r>
              <a:rPr lang="en-US" altLang="en-US" dirty="0"/>
              <a:t>A checking account must have a balance greater than $10,000.00</a:t>
            </a:r>
          </a:p>
          <a:p>
            <a:pPr lvl="1"/>
            <a:r>
              <a:rPr lang="en-US" altLang="en-US" dirty="0"/>
              <a:t>A salary of a bank employee must be at least $4.00 an hour</a:t>
            </a:r>
          </a:p>
          <a:p>
            <a:pPr lvl="1"/>
            <a:r>
              <a:rPr lang="en-US" altLang="en-US" dirty="0"/>
              <a:t>A customer must have a (non-null) phone number</a:t>
            </a:r>
          </a:p>
          <a:p>
            <a:pPr lvl="1"/>
            <a:endParaRPr lang="en-US" altLang="en-US" dirty="0"/>
          </a:p>
          <a:p>
            <a:endParaRPr lang="en-US" altLang="en-US" dirty="0"/>
          </a:p>
        </p:txBody>
      </p:sp>
      <p:sp>
        <p:nvSpPr>
          <p:cNvPr id="2" name="TextBox 1">
            <a:extLst>
              <a:ext uri="{FF2B5EF4-FFF2-40B4-BE49-F238E27FC236}">
                <a16:creationId xmlns:a16="http://schemas.microsoft.com/office/drawing/2014/main" id="{064AB501-884F-F1E3-E977-34B92A299C6E}"/>
              </a:ext>
            </a:extLst>
          </p:cNvPr>
          <p:cNvSpPr txBox="1"/>
          <p:nvPr/>
        </p:nvSpPr>
        <p:spPr>
          <a:xfrm>
            <a:off x="318431" y="2629891"/>
            <a:ext cx="8507137" cy="1754326"/>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Integrity constraints as an integral part of DDL and implemented “in the database”</a:t>
            </a:r>
            <a:br>
              <a:rPr lang="en-US" dirty="0">
                <a:solidFill>
                  <a:srgbClr val="FF0000"/>
                </a:solidFill>
              </a:rPr>
            </a:br>
            <a:r>
              <a:rPr lang="en-US" dirty="0">
                <a:solidFill>
                  <a:srgbClr val="FF0000"/>
                </a:solidFill>
              </a:rPr>
              <a:t>is one of the great strengths of SQL.</a:t>
            </a:r>
          </a:p>
          <a:p>
            <a:pPr marL="285750" indent="-285750">
              <a:buFont typeface="Arial" panose="020B0604020202020204" pitchFamily="34" charset="0"/>
              <a:buChar char="•"/>
            </a:pPr>
            <a:r>
              <a:rPr lang="en-US" dirty="0">
                <a:solidFill>
                  <a:srgbClr val="FF0000"/>
                </a:solidFill>
              </a:rPr>
              <a:t>Dozens of applications and thousands of users may access and update data. Relying</a:t>
            </a:r>
            <a:br>
              <a:rPr lang="en-US" dirty="0">
                <a:solidFill>
                  <a:srgbClr val="FF0000"/>
                </a:solidFill>
              </a:rPr>
            </a:br>
            <a:r>
              <a:rPr lang="en-US" dirty="0">
                <a:solidFill>
                  <a:srgbClr val="FF0000"/>
                </a:solidFill>
              </a:rPr>
              <a:t>on correctly documenting and implementing in many places is error prone.</a:t>
            </a:r>
          </a:p>
          <a:p>
            <a:pPr marL="285750" indent="-285750">
              <a:buFont typeface="Arial" panose="020B0604020202020204" pitchFamily="34" charset="0"/>
              <a:buChar char="•"/>
            </a:pPr>
            <a:r>
              <a:rPr lang="en-US" dirty="0">
                <a:solidFill>
                  <a:srgbClr val="FF0000"/>
                </a:solidFill>
              </a:rPr>
              <a:t>Business changes that result in changed constraints creates a complex documentation</a:t>
            </a:r>
            <a:br>
              <a:rPr lang="en-US" dirty="0">
                <a:solidFill>
                  <a:srgbClr val="FF0000"/>
                </a:solidFill>
              </a:rPr>
            </a:br>
            <a:r>
              <a:rPr lang="en-US" dirty="0">
                <a:solidFill>
                  <a:srgbClr val="FF0000"/>
                </a:solidFill>
              </a:rPr>
              <a:t>and application modification problem.</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696641" y="82154"/>
            <a:ext cx="6057900" cy="457200"/>
          </a:xfrm>
        </p:spPr>
        <p:txBody>
          <a:bodyPr/>
          <a:lstStyle/>
          <a:p>
            <a:r>
              <a:rPr lang="en-US" altLang="en-US" dirty="0">
                <a:effectLst>
                  <a:outerShdw blurRad="38100" dist="38100" dir="2700000" algn="tl">
                    <a:srgbClr val="C0C0C0"/>
                  </a:outerShdw>
                </a:effectLst>
              </a:rPr>
              <a:t> Constraints on a Single Relation </a:t>
            </a:r>
          </a:p>
        </p:txBody>
      </p:sp>
      <p:sp>
        <p:nvSpPr>
          <p:cNvPr id="58371" name="Rectangle 3"/>
          <p:cNvSpPr>
            <a:spLocks noGrp="1" noChangeArrowheads="1"/>
          </p:cNvSpPr>
          <p:nvPr>
            <p:ph type="body" idx="1"/>
          </p:nvPr>
        </p:nvSpPr>
        <p:spPr>
          <a:xfrm>
            <a:off x="1746648" y="883444"/>
            <a:ext cx="5352574" cy="1980010"/>
          </a:xfrm>
        </p:spPr>
        <p:txBody>
          <a:bodyPr/>
          <a:lstStyle/>
          <a:p>
            <a:r>
              <a:rPr lang="en-US" altLang="en-US" b="1" dirty="0"/>
              <a:t>not null</a:t>
            </a:r>
          </a:p>
          <a:p>
            <a:r>
              <a:rPr lang="en-US" altLang="en-US" b="1" dirty="0"/>
              <a:t>primary key</a:t>
            </a:r>
          </a:p>
          <a:p>
            <a:r>
              <a:rPr lang="en-US" altLang="en-US" b="1" dirty="0"/>
              <a:t>unique</a:t>
            </a:r>
            <a:endParaRPr lang="en-US" altLang="en-US" dirty="0"/>
          </a:p>
          <a:p>
            <a:r>
              <a:rPr lang="en-US" altLang="en-US" b="1" dirty="0"/>
              <a:t>check </a:t>
            </a:r>
            <a:r>
              <a:rPr lang="en-US" altLang="en-US" dirty="0"/>
              <a:t>(P), where P is a predicate</a:t>
            </a:r>
          </a:p>
        </p:txBody>
      </p:sp>
      <p:sp>
        <p:nvSpPr>
          <p:cNvPr id="58372"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altLang="en-US" sz="15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550C6-458B-2B9D-389F-D0D5B91BF69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8BCC80-D5AD-6BC8-A7EE-79BB3154347E}"/>
              </a:ext>
            </a:extLst>
          </p:cNvPr>
          <p:cNvSpPr>
            <a:spLocks noGrp="1"/>
          </p:cNvSpPr>
          <p:nvPr>
            <p:ph idx="1"/>
          </p:nvPr>
        </p:nvSpPr>
        <p:spPr>
          <a:xfrm>
            <a:off x="152400" y="2266950"/>
            <a:ext cx="8839200" cy="523220"/>
          </a:xfrm>
        </p:spPr>
        <p:txBody>
          <a:bodyPr/>
          <a:lstStyle/>
          <a:p>
            <a:r>
              <a:rPr lang="en-US" dirty="0"/>
              <a:t>Status Update, HW 1B</a:t>
            </a:r>
          </a:p>
        </p:txBody>
      </p:sp>
    </p:spTree>
    <p:extLst>
      <p:ext uri="{BB962C8B-B14F-4D97-AF65-F5344CB8AC3E}">
        <p14:creationId xmlns:p14="http://schemas.microsoft.com/office/powerpoint/2010/main" val="4113357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732737" y="115432"/>
            <a:ext cx="6057900" cy="457200"/>
          </a:xfrm>
        </p:spPr>
        <p:txBody>
          <a:bodyPr/>
          <a:lstStyle/>
          <a:p>
            <a:pPr>
              <a:defRPr/>
            </a:pPr>
            <a:r>
              <a:rPr lang="en-US" dirty="0">
                <a:ea typeface="+mj-ea"/>
              </a:rPr>
              <a:t>Not Null Constraints </a:t>
            </a:r>
          </a:p>
        </p:txBody>
      </p:sp>
      <p:sp>
        <p:nvSpPr>
          <p:cNvPr id="60419" name="Rectangle 3"/>
          <p:cNvSpPr>
            <a:spLocks noGrp="1" noChangeArrowheads="1"/>
          </p:cNvSpPr>
          <p:nvPr>
            <p:ph type="body" idx="1"/>
          </p:nvPr>
        </p:nvSpPr>
        <p:spPr>
          <a:xfrm>
            <a:off x="1746648" y="851298"/>
            <a:ext cx="5358241" cy="1992487"/>
          </a:xfrm>
        </p:spPr>
        <p:txBody>
          <a:bodyPr/>
          <a:lstStyle/>
          <a:p>
            <a:r>
              <a:rPr kumimoji="0" lang="en-US" altLang="en-US" b="1" dirty="0"/>
              <a:t>not null</a:t>
            </a:r>
          </a:p>
          <a:p>
            <a:pPr lvl="1"/>
            <a:r>
              <a:rPr kumimoji="0" lang="en-US" altLang="en-US" dirty="0"/>
              <a:t>Declare </a:t>
            </a:r>
            <a:r>
              <a:rPr kumimoji="0" lang="en-US" altLang="en-US" i="1" dirty="0"/>
              <a:t>name</a:t>
            </a:r>
            <a:r>
              <a:rPr kumimoji="0" lang="en-US" altLang="en-US" dirty="0"/>
              <a:t> and </a:t>
            </a:r>
            <a:r>
              <a:rPr kumimoji="0" lang="en-US" altLang="en-US" i="1" dirty="0"/>
              <a:t>budget</a:t>
            </a:r>
            <a:r>
              <a:rPr kumimoji="0" lang="en-US" altLang="en-US" dirty="0"/>
              <a:t> to be </a:t>
            </a:r>
            <a:r>
              <a:rPr lang="en-US" altLang="en-US" b="1" dirty="0"/>
              <a:t>not null</a:t>
            </a:r>
          </a:p>
          <a:p>
            <a:pPr>
              <a:buFont typeface="Monotype Sorts" charset="2"/>
              <a:buNone/>
            </a:pPr>
            <a:r>
              <a:rPr kumimoji="0" lang="en-US" altLang="en-US" i="1" dirty="0"/>
              <a:t>	          name </a:t>
            </a:r>
            <a:r>
              <a:rPr kumimoji="0" lang="en-US" altLang="en-US" b="1" dirty="0" err="1"/>
              <a:t>varchar</a:t>
            </a:r>
            <a:r>
              <a:rPr kumimoji="0" lang="en-US" altLang="en-US" dirty="0"/>
              <a:t>(20) </a:t>
            </a:r>
            <a:r>
              <a:rPr kumimoji="0" lang="en-US" altLang="en-US" b="1" dirty="0"/>
              <a:t>not null</a:t>
            </a:r>
            <a:br>
              <a:rPr kumimoji="0" lang="en-US" altLang="en-US" b="1" dirty="0"/>
            </a:br>
            <a:r>
              <a:rPr kumimoji="0" lang="en-US" altLang="en-US" b="1" dirty="0"/>
              <a:t>          </a:t>
            </a:r>
            <a:r>
              <a:rPr kumimoji="0" lang="en-US" altLang="en-US" i="1" dirty="0"/>
              <a:t>budget </a:t>
            </a:r>
            <a:r>
              <a:rPr kumimoji="0" lang="en-US" altLang="en-US" b="1" dirty="0"/>
              <a:t>numeric</a:t>
            </a:r>
            <a:r>
              <a:rPr kumimoji="0" lang="en-US" altLang="en-US" dirty="0"/>
              <a:t>(12,2) </a:t>
            </a:r>
            <a:r>
              <a:rPr kumimoji="0" lang="en-US" altLang="en-US" b="1" dirty="0"/>
              <a:t>not null</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altLang="en-US" sz="15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696641" y="97384"/>
            <a:ext cx="6057900" cy="457200"/>
          </a:xfrm>
        </p:spPr>
        <p:txBody>
          <a:bodyPr/>
          <a:lstStyle/>
          <a:p>
            <a:pPr>
              <a:defRPr/>
            </a:pPr>
            <a:r>
              <a:rPr lang="en-US" dirty="0">
                <a:ea typeface="+mj-ea"/>
              </a:rPr>
              <a:t>Unique Constraints </a:t>
            </a:r>
          </a:p>
        </p:txBody>
      </p:sp>
      <p:sp>
        <p:nvSpPr>
          <p:cNvPr id="60419" name="Rectangle 3"/>
          <p:cNvSpPr>
            <a:spLocks noGrp="1" noChangeArrowheads="1"/>
          </p:cNvSpPr>
          <p:nvPr>
            <p:ph type="body" idx="1"/>
          </p:nvPr>
        </p:nvSpPr>
        <p:spPr>
          <a:xfrm>
            <a:off x="1746648" y="823866"/>
            <a:ext cx="5283518" cy="1937623"/>
          </a:xfrm>
        </p:spPr>
        <p:txBody>
          <a:bodyPr/>
          <a:lstStyle/>
          <a:p>
            <a:r>
              <a:rPr lang="en-US" altLang="en-US" b="1" dirty="0"/>
              <a:t>unique</a:t>
            </a:r>
            <a:r>
              <a:rPr kumimoji="0" lang="en-US" altLang="en-US" dirty="0"/>
              <a:t> (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a:t>
            </a:r>
            <a:r>
              <a:rPr kumimoji="0" lang="en-US" altLang="en-US" dirty="0"/>
              <a:t>)</a:t>
            </a:r>
          </a:p>
          <a:p>
            <a:pPr lvl="1"/>
            <a:r>
              <a:rPr kumimoji="0" lang="en-US" altLang="en-US" dirty="0"/>
              <a:t>The unique specification states that the attributes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 </a:t>
            </a:r>
            <a:r>
              <a:rPr kumimoji="0" lang="en-US" altLang="en-US" dirty="0"/>
              <a:t> form a candidate key.</a:t>
            </a:r>
          </a:p>
          <a:p>
            <a:pPr lvl="1"/>
            <a:r>
              <a:rPr kumimoji="0" lang="en-US" altLang="en-US" dirty="0"/>
              <a:t>Candidate keys are permitted to be null (in contrast to primary keys).</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altLang="en-US" sz="1500" b="1"/>
          </a:p>
        </p:txBody>
      </p:sp>
      <p:sp>
        <p:nvSpPr>
          <p:cNvPr id="2" name="TextBox 1">
            <a:extLst>
              <a:ext uri="{FF2B5EF4-FFF2-40B4-BE49-F238E27FC236}">
                <a16:creationId xmlns:a16="http://schemas.microsoft.com/office/drawing/2014/main" id="{A31E5F13-66DD-5804-0C03-B78E90F20584}"/>
              </a:ext>
            </a:extLst>
          </p:cNvPr>
          <p:cNvSpPr txBox="1"/>
          <p:nvPr/>
        </p:nvSpPr>
        <p:spPr>
          <a:xfrm>
            <a:off x="990600" y="3105150"/>
            <a:ext cx="2784930" cy="369332"/>
          </a:xfrm>
          <a:prstGeom prst="rect">
            <a:avLst/>
          </a:prstGeom>
          <a:noFill/>
        </p:spPr>
        <p:txBody>
          <a:bodyPr wrap="none" rtlCol="0">
            <a:spAutoFit/>
          </a:bodyPr>
          <a:lstStyle/>
          <a:p>
            <a:r>
              <a:rPr lang="en-US" dirty="0">
                <a:solidFill>
                  <a:srgbClr val="FF0000"/>
                </a:solidFill>
              </a:rPr>
              <a:t>Show example in notebook.</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1696641"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p>
          <a:p>
            <a:r>
              <a:rPr lang="en-US" altLang="en-US" dirty="0"/>
              <a:t>Example:  ensure that semester is one of fall, winter, spring or summer</a:t>
            </a:r>
          </a:p>
          <a:p>
            <a:pPr>
              <a:spcBef>
                <a:spcPts val="0"/>
              </a:spcBef>
              <a:buNone/>
            </a:pPr>
            <a:r>
              <a:rPr lang="en-US" altLang="en-US" b="1" dirty="0"/>
              <a:t>     </a:t>
            </a:r>
          </a:p>
          <a:p>
            <a:pPr>
              <a:spcBef>
                <a:spcPts val="0"/>
              </a:spcBef>
              <a:buNone/>
            </a:pPr>
            <a:r>
              <a:rPr lang="en-US" altLang="en-US" b="1" dirty="0"/>
              <a:t>              create table </a:t>
            </a:r>
            <a:r>
              <a:rPr lang="en-US" altLang="en-US" i="1" dirty="0"/>
              <a:t>section </a:t>
            </a:r>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p>
          <a:p>
            <a:pPr>
              <a:spcBef>
                <a:spcPts val="0"/>
              </a:spcBef>
              <a:buNone/>
            </a:pPr>
            <a:r>
              <a:rPr lang="en-US" altLang="en-US" i="1" dirty="0"/>
              <a:t>                    semester </a:t>
            </a:r>
            <a:r>
              <a:rPr lang="en-US" altLang="en-US" b="1" dirty="0"/>
              <a:t>varchar </a:t>
            </a:r>
            <a:r>
              <a:rPr lang="en-US" altLang="en-US" dirty="0"/>
              <a:t>(6),</a:t>
            </a:r>
          </a:p>
          <a:p>
            <a:pPr>
              <a:spcBef>
                <a:spcPts val="0"/>
              </a:spcBef>
              <a:buNone/>
            </a:pPr>
            <a:r>
              <a:rPr lang="en-US" altLang="en-US" i="1" dirty="0"/>
              <a:t>                    year </a:t>
            </a:r>
            <a:r>
              <a:rPr lang="en-US" altLang="en-US" b="1" dirty="0"/>
              <a:t>numeric </a:t>
            </a:r>
            <a:r>
              <a:rPr lang="en-US" altLang="en-US" dirty="0"/>
              <a:t>(4,0),</a:t>
            </a:r>
          </a:p>
          <a:p>
            <a:pPr>
              <a:spcBef>
                <a:spcPts val="0"/>
              </a:spcBef>
              <a:buNone/>
            </a:pPr>
            <a:r>
              <a:rPr lang="en-US" altLang="en-US" i="1" dirty="0"/>
              <a:t>                    building </a:t>
            </a:r>
            <a:r>
              <a:rPr lang="en-US" altLang="en-US" b="1" dirty="0"/>
              <a:t>varchar </a:t>
            </a:r>
            <a:r>
              <a:rPr lang="en-US" altLang="en-US" dirty="0"/>
              <a:t>(15),</a:t>
            </a:r>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p>
          <a:p>
            <a:pPr>
              <a:spcBef>
                <a:spcPts val="0"/>
              </a:spcBef>
              <a:buNone/>
            </a:pPr>
            <a:r>
              <a:rPr lang="en-US" altLang="en-US" i="1" dirty="0"/>
              <a:t>                    time slot id </a:t>
            </a:r>
            <a:r>
              <a:rPr lang="en-US" altLang="en-US" b="1" dirty="0"/>
              <a:t>varchar </a:t>
            </a:r>
            <a:r>
              <a:rPr lang="en-US" altLang="en-US" dirty="0"/>
              <a:t>(4), </a:t>
            </a:r>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altLang="en-US" sz="1500" b="1"/>
          </a:p>
        </p:txBody>
      </p:sp>
      <p:sp>
        <p:nvSpPr>
          <p:cNvPr id="2" name="TextBox 1">
            <a:extLst>
              <a:ext uri="{FF2B5EF4-FFF2-40B4-BE49-F238E27FC236}">
                <a16:creationId xmlns:a16="http://schemas.microsoft.com/office/drawing/2014/main" id="{9146EE92-537A-584B-9E81-57B2447F0442}"/>
              </a:ext>
            </a:extLst>
          </p:cNvPr>
          <p:cNvSpPr txBox="1"/>
          <p:nvPr/>
        </p:nvSpPr>
        <p:spPr>
          <a:xfrm>
            <a:off x="990600" y="4019550"/>
            <a:ext cx="6785897" cy="646331"/>
          </a:xfrm>
          <a:prstGeom prst="rect">
            <a:avLst/>
          </a:prstGeom>
          <a:noFill/>
        </p:spPr>
        <p:txBody>
          <a:bodyPr wrap="none" rtlCol="0">
            <a:spAutoFit/>
          </a:bodyPr>
          <a:lstStyle/>
          <a:p>
            <a:r>
              <a:rPr lang="en-US" dirty="0">
                <a:solidFill>
                  <a:srgbClr val="FF0000"/>
                </a:solidFill>
              </a:rPr>
              <a:t>There is a better, or different, way to handle the </a:t>
            </a:r>
            <a:r>
              <a:rPr lang="en-US" i="1" dirty="0">
                <a:solidFill>
                  <a:srgbClr val="FF0000"/>
                </a:solidFill>
              </a:rPr>
              <a:t>semester</a:t>
            </a:r>
            <a:r>
              <a:rPr lang="en-US" dirty="0">
                <a:solidFill>
                  <a:srgbClr val="FF0000"/>
                </a:solidFill>
              </a:rPr>
              <a:t> “constraint.”</a:t>
            </a:r>
          </a:p>
          <a:p>
            <a:r>
              <a:rPr lang="en-US" dirty="0">
                <a:solidFill>
                  <a:srgbClr val="FF0000"/>
                </a:solidFill>
              </a:rPr>
              <a:t>Switch to notebook.</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p>
        </p:txBody>
      </p:sp>
      <p:sp>
        <p:nvSpPr>
          <p:cNvPr id="64515" name="Rectangle 3"/>
          <p:cNvSpPr>
            <a:spLocks noGrp="1" noChangeArrowheads="1"/>
          </p:cNvSpPr>
          <p:nvPr>
            <p:ph type="body" idx="1"/>
          </p:nvPr>
        </p:nvSpPr>
        <p:spPr>
          <a:xfrm>
            <a:off x="1719262" y="851298"/>
            <a:ext cx="5642546" cy="3707606"/>
          </a:xfrm>
        </p:spPr>
        <p:txBody>
          <a:bodyPr/>
          <a:lstStyle/>
          <a:p>
            <a:r>
              <a:rPr lang="en-US" altLang="en-US" dirty="0"/>
              <a:t>Ensures that a value that appears in one relation for a given set of attributes also appears for a certain set of attributes in another relation.</a:t>
            </a:r>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 (Cont.)</a:t>
            </a:r>
          </a:p>
        </p:txBody>
      </p:sp>
      <p:sp>
        <p:nvSpPr>
          <p:cNvPr id="64515" name="Rectangle 3"/>
          <p:cNvSpPr>
            <a:spLocks noGrp="1" noChangeArrowheads="1"/>
          </p:cNvSpPr>
          <p:nvPr>
            <p:ph type="body" idx="1"/>
          </p:nvPr>
        </p:nvSpPr>
        <p:spPr>
          <a:xfrm>
            <a:off x="1719263" y="851298"/>
            <a:ext cx="5595938" cy="2733151"/>
          </a:xfrm>
        </p:spPr>
        <p:txBody>
          <a:bodyPr/>
          <a:lstStyle/>
          <a:p>
            <a:r>
              <a:rPr lang="en-US" altLang="en-US" dirty="0"/>
              <a:t>Foreign </a:t>
            </a:r>
            <a:r>
              <a:rPr lang="en-US" altLang="en-US" i="1" dirty="0"/>
              <a:t>keys can be </a:t>
            </a:r>
            <a:r>
              <a:rPr lang="en-US" altLang="en-US" dirty="0"/>
              <a:t>specified as part of the SQL </a:t>
            </a:r>
            <a:r>
              <a:rPr lang="en-US" altLang="en-US" b="1" dirty="0"/>
              <a:t>create</a:t>
            </a:r>
            <a:r>
              <a:rPr lang="en-US" altLang="en-US" dirty="0"/>
              <a:t> </a:t>
            </a:r>
            <a:r>
              <a:rPr lang="en-US" altLang="en-US" b="1" dirty="0"/>
              <a:t>table </a:t>
            </a:r>
            <a:r>
              <a:rPr lang="en-US" altLang="en-US" dirty="0"/>
              <a:t> statement </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a:t>
            </a:r>
          </a:p>
          <a:p>
            <a:r>
              <a:rPr lang="en-US" altLang="en-US" dirty="0"/>
              <a:t>By default, a foreign key references the primary-key attributes of the referenced table.</a:t>
            </a:r>
          </a:p>
          <a:p>
            <a:r>
              <a:rPr lang="en-US" altLang="en-US" dirty="0"/>
              <a:t>SQL allows  a list of attributes of the referenced relation to be specified explicitly.</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 </a:t>
            </a:r>
            <a:r>
              <a:rPr lang="en-US" altLang="en-US" dirty="0"/>
              <a:t>(</a:t>
            </a:r>
            <a:r>
              <a:rPr lang="en-US" altLang="en-US" i="1" dirty="0"/>
              <a:t>dept_name</a:t>
            </a:r>
            <a:r>
              <a:rPr lang="en-US" altLang="en-US" dirty="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743076" y="171450"/>
            <a:ext cx="6404372" cy="320279"/>
          </a:xfrm>
        </p:spPr>
        <p:txBody>
          <a:bodyPr/>
          <a:lstStyle/>
          <a:p>
            <a:pPr>
              <a:defRPr/>
            </a:pPr>
            <a:r>
              <a:rPr lang="en-US" dirty="0">
                <a:ea typeface="+mj-ea"/>
              </a:rPr>
              <a:t>Cascading Actions in Referential Integrity</a:t>
            </a:r>
          </a:p>
        </p:txBody>
      </p:sp>
      <p:sp>
        <p:nvSpPr>
          <p:cNvPr id="66563" name="Rectangle 3"/>
          <p:cNvSpPr>
            <a:spLocks noGrp="1" noChangeArrowheads="1"/>
          </p:cNvSpPr>
          <p:nvPr>
            <p:ph type="body" idx="1"/>
          </p:nvPr>
        </p:nvSpPr>
        <p:spPr>
          <a:xfrm>
            <a:off x="1722270" y="842460"/>
            <a:ext cx="5854823" cy="3335551"/>
          </a:xfrm>
        </p:spPr>
        <p:txBody>
          <a:bodyPr/>
          <a:lstStyle/>
          <a:p>
            <a:pPr>
              <a:tabLst>
                <a:tab pos="1629966" algn="l"/>
              </a:tabLst>
            </a:pPr>
            <a:r>
              <a:rPr lang="en-US" altLang="en-US" dirty="0"/>
              <a:t>When a referential-integrity constraint is violated, the normal procedure is to reject the action that caused the violation.</a:t>
            </a:r>
          </a:p>
          <a:p>
            <a:pPr>
              <a:tabLst>
                <a:tab pos="1629966" algn="l"/>
              </a:tabLst>
            </a:pPr>
            <a:r>
              <a:rPr lang="en-US" altLang="en-US" dirty="0"/>
              <a:t>An alternative, in case of delete or update is to cascade</a:t>
            </a:r>
          </a:p>
          <a:p>
            <a:pPr>
              <a:buNone/>
              <a:tabLst>
                <a:tab pos="1629966" algn="l"/>
              </a:tabLst>
            </a:pPr>
            <a:r>
              <a:rPr lang="en-US" altLang="en-US" b="1" dirty="0"/>
              <a:t>            create table </a:t>
            </a:r>
            <a:r>
              <a:rPr lang="en-US" altLang="en-US" i="1" dirty="0"/>
              <a:t>course </a:t>
            </a:r>
            <a:r>
              <a:rPr lang="en-US" altLang="en-US" dirty="0"/>
              <a:t>(</a:t>
            </a:r>
            <a:br>
              <a:rPr lang="en-US" altLang="en-US" dirty="0"/>
            </a:br>
            <a:r>
              <a:rPr lang="en-US" altLang="en-US" dirty="0"/>
              <a:t>             (…</a:t>
            </a:r>
            <a:br>
              <a:rPr lang="en-US" altLang="en-US" dirty="0"/>
            </a:br>
            <a:r>
              <a:rPr lang="en-US" altLang="en-US"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b="1" dirty="0"/>
              <a:t>foreign key </a:t>
            </a:r>
            <a:r>
              <a:rPr lang="en-US" altLang="en-US" dirty="0"/>
              <a:t>(</a:t>
            </a:r>
            <a:r>
              <a:rPr lang="en-US" altLang="en-US" i="1" dirty="0"/>
              <a:t>dept_name</a:t>
            </a:r>
            <a:r>
              <a:rPr lang="en-US" altLang="en-US" dirty="0"/>
              <a:t>) </a:t>
            </a:r>
            <a:r>
              <a:rPr lang="en-US" altLang="en-US" b="1" dirty="0"/>
              <a:t>references </a:t>
            </a:r>
            <a:r>
              <a:rPr lang="en-US" altLang="en-US" i="1" dirty="0"/>
              <a:t>department</a:t>
            </a:r>
            <a:br>
              <a:rPr lang="en-US" altLang="en-US" i="1" dirty="0"/>
            </a:br>
            <a:r>
              <a:rPr lang="en-US" altLang="en-US" i="1" dirty="0"/>
              <a:t>                   </a:t>
            </a:r>
            <a:r>
              <a:rPr lang="en-US" altLang="en-US" b="1" dirty="0"/>
              <a:t>on delete cascade</a:t>
            </a:r>
            <a:br>
              <a:rPr lang="en-US" altLang="en-US" b="1" dirty="0"/>
            </a:br>
            <a:r>
              <a:rPr lang="en-US" altLang="en-US" b="1" dirty="0"/>
              <a:t>                   on update cascade</a:t>
            </a:r>
            <a:r>
              <a:rPr lang="en-US" altLang="en-US" dirty="0"/>
              <a:t>,</a:t>
            </a:r>
            <a:br>
              <a:rPr lang="en-US" altLang="en-US" dirty="0"/>
            </a:br>
            <a:r>
              <a:rPr lang="en-US" altLang="en-US" dirty="0"/>
              <a:t>                . . .) </a:t>
            </a:r>
          </a:p>
          <a:p>
            <a:pPr>
              <a:tabLst>
                <a:tab pos="1629966" algn="l"/>
              </a:tabLst>
            </a:pPr>
            <a:r>
              <a:rPr lang="en-US" altLang="en-US" dirty="0"/>
              <a:t>Instead of cascade we can use :  </a:t>
            </a:r>
          </a:p>
          <a:p>
            <a:pPr lvl="1">
              <a:tabLst>
                <a:tab pos="1629966" algn="l"/>
              </a:tabLst>
            </a:pPr>
            <a:r>
              <a:rPr lang="en-US" altLang="en-US" b="1" dirty="0"/>
              <a:t>set null</a:t>
            </a:r>
            <a:r>
              <a:rPr lang="en-US" altLang="en-US" dirty="0"/>
              <a:t>,</a:t>
            </a:r>
          </a:p>
          <a:p>
            <a:pPr lvl="1">
              <a:tabLst>
                <a:tab pos="1629966" algn="l"/>
              </a:tabLst>
            </a:pPr>
            <a:r>
              <a:rPr lang="en-US" altLang="en-US" b="1" dirty="0"/>
              <a:t>set default</a:t>
            </a:r>
            <a:endParaRPr lang="en-US" altLang="en-US" dirty="0"/>
          </a:p>
          <a:p>
            <a:pPr>
              <a:buNone/>
              <a:tabLst>
                <a:tab pos="1629966" algn="l"/>
              </a:tabLst>
            </a:pPr>
            <a:endParaRPr lang="en-US" altLang="en-US" i="1" dirty="0"/>
          </a:p>
        </p:txBody>
      </p:sp>
      <p:sp>
        <p:nvSpPr>
          <p:cNvPr id="2" name="TextBox 1">
            <a:extLst>
              <a:ext uri="{FF2B5EF4-FFF2-40B4-BE49-F238E27FC236}">
                <a16:creationId xmlns:a16="http://schemas.microsoft.com/office/drawing/2014/main" id="{81C08BE0-9048-9660-8BCC-960E4DC267CA}"/>
              </a:ext>
            </a:extLst>
          </p:cNvPr>
          <p:cNvSpPr txBox="1"/>
          <p:nvPr/>
        </p:nvSpPr>
        <p:spPr>
          <a:xfrm>
            <a:off x="604806" y="3867150"/>
            <a:ext cx="7542642" cy="923330"/>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I tend to avoid cascading, but that is just my style. I think delete and update</a:t>
            </a:r>
            <a:br>
              <a:rPr lang="en-US" dirty="0">
                <a:solidFill>
                  <a:srgbClr val="FF0000"/>
                </a:solidFill>
              </a:rPr>
            </a:br>
            <a:r>
              <a:rPr lang="en-US" dirty="0">
                <a:solidFill>
                  <a:srgbClr val="FF0000"/>
                </a:solidFill>
              </a:rPr>
              <a:t>should be explicit.</a:t>
            </a:r>
          </a:p>
          <a:p>
            <a:pPr marL="285750" indent="-285750">
              <a:buFont typeface="Arial" panose="020B0604020202020204" pitchFamily="34" charset="0"/>
              <a:buChar char="•"/>
            </a:pPr>
            <a:r>
              <a:rPr lang="en-US" dirty="0">
                <a:solidFill>
                  <a:srgbClr val="FF0000"/>
                </a:solidFill>
              </a:rPr>
              <a:t>Cascade does make more sense for Weak Entities.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Complex Check Conditions</a:t>
            </a:r>
          </a:p>
        </p:txBody>
      </p:sp>
      <p:sp>
        <p:nvSpPr>
          <p:cNvPr id="69635" name="Rectangle 3"/>
          <p:cNvSpPr>
            <a:spLocks noGrp="1" noChangeArrowheads="1"/>
          </p:cNvSpPr>
          <p:nvPr>
            <p:ph type="body" idx="1"/>
          </p:nvPr>
        </p:nvSpPr>
        <p:spPr>
          <a:xfrm>
            <a:off x="1719262" y="820342"/>
            <a:ext cx="5650802" cy="3129867"/>
          </a:xfrm>
        </p:spPr>
        <p:txBody>
          <a:bodyPr/>
          <a:lstStyle/>
          <a:p>
            <a:r>
              <a:rPr lang="en-US" altLang="en-US" dirty="0"/>
              <a:t>The predicate in the check clause can be an arbitrary predicate that can include a subquery.</a:t>
            </a:r>
          </a:p>
          <a:p>
            <a:pPr>
              <a:buNone/>
            </a:pPr>
            <a:r>
              <a:rPr lang="en-US" altLang="en-US" b="1" dirty="0"/>
              <a:t>          check </a:t>
            </a:r>
            <a:r>
              <a:rPr lang="en-US" altLang="en-US" dirty="0"/>
              <a:t>(</a:t>
            </a:r>
            <a:r>
              <a:rPr lang="en-US" altLang="en-US" i="1" dirty="0" err="1"/>
              <a:t>time_slot_id</a:t>
            </a:r>
            <a:r>
              <a:rPr lang="en-US" altLang="en-US" i="1" dirty="0"/>
              <a:t>  </a:t>
            </a:r>
            <a:r>
              <a:rPr lang="en-US" altLang="en-US" b="1" dirty="0"/>
              <a:t>in </a:t>
            </a:r>
            <a:r>
              <a:rPr lang="en-US" altLang="en-US" dirty="0"/>
              <a:t>(</a:t>
            </a:r>
            <a:r>
              <a:rPr lang="en-US" altLang="en-US" b="1" dirty="0"/>
              <a:t>select </a:t>
            </a:r>
            <a:r>
              <a:rPr lang="en-US" altLang="en-US" i="1" dirty="0" err="1"/>
              <a:t>time_slot_id</a:t>
            </a:r>
            <a:r>
              <a:rPr lang="en-US" altLang="en-US" i="1" dirty="0"/>
              <a:t> </a:t>
            </a:r>
            <a:r>
              <a:rPr lang="en-US" altLang="en-US" b="1" dirty="0"/>
              <a:t>from </a:t>
            </a:r>
            <a:r>
              <a:rPr lang="en-US" altLang="en-US" i="1" dirty="0" err="1"/>
              <a:t>time_slot</a:t>
            </a:r>
            <a:r>
              <a:rPr lang="en-US" altLang="en-US" dirty="0"/>
              <a:t>))</a:t>
            </a:r>
          </a:p>
          <a:p>
            <a:pPr>
              <a:buNone/>
            </a:pPr>
            <a:r>
              <a:rPr lang="en-US" altLang="en-US" dirty="0"/>
              <a:t>     The check condition states  that the  </a:t>
            </a:r>
            <a:r>
              <a:rPr lang="en-US" altLang="en-US" dirty="0" err="1"/>
              <a:t>time_slot_id</a:t>
            </a:r>
            <a:r>
              <a:rPr lang="en-US" altLang="en-US" dirty="0"/>
              <a:t> in each tuple in the </a:t>
            </a:r>
            <a:r>
              <a:rPr lang="en-US" altLang="en-US" i="1" dirty="0"/>
              <a:t>section</a:t>
            </a:r>
            <a:r>
              <a:rPr lang="en-US" altLang="en-US" dirty="0"/>
              <a:t>  relation is actually the identifier of a time slot in the </a:t>
            </a:r>
            <a:r>
              <a:rPr lang="en-US" altLang="en-US" i="1" dirty="0" err="1"/>
              <a:t>time_slot</a:t>
            </a:r>
            <a:r>
              <a:rPr lang="en-US" altLang="en-US" dirty="0"/>
              <a:t> relation.</a:t>
            </a:r>
          </a:p>
          <a:p>
            <a:pPr lvl="1"/>
            <a:r>
              <a:rPr lang="en-US" altLang="en-US" dirty="0"/>
              <a:t>The condition has to be checked not only when a tuple is inserted or modified in </a:t>
            </a:r>
            <a:r>
              <a:rPr lang="en-US" altLang="en-US" i="1" dirty="0"/>
              <a:t>section</a:t>
            </a:r>
            <a:r>
              <a:rPr lang="en-US" altLang="en-US" dirty="0"/>
              <a:t> , but also when the relation </a:t>
            </a:r>
            <a:r>
              <a:rPr lang="en-US" altLang="en-US" i="1" dirty="0" err="1"/>
              <a:t>time_slot</a:t>
            </a:r>
            <a:r>
              <a:rPr lang="en-US" altLang="en-US" i="1" dirty="0"/>
              <a:t> </a:t>
            </a:r>
            <a:r>
              <a:rPr lang="en-US" altLang="en-US" dirty="0"/>
              <a:t>changes </a:t>
            </a:r>
          </a:p>
          <a:p>
            <a:pPr>
              <a:buNone/>
            </a:pPr>
            <a:endParaRPr lang="en-US" altLang="en-US" sz="15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a:xfrm>
            <a:off x="2056210" y="122635"/>
            <a:ext cx="5448300" cy="414338"/>
          </a:xfrm>
        </p:spPr>
        <p:txBody>
          <a:bodyPr/>
          <a:lstStyle/>
          <a:p>
            <a:pPr>
              <a:defRPr/>
            </a:pPr>
            <a:r>
              <a:rPr lang="en-US" dirty="0">
                <a:ea typeface="+mj-ea"/>
              </a:rPr>
              <a:t>Built-in Data Types in SQL </a:t>
            </a:r>
          </a:p>
        </p:txBody>
      </p:sp>
      <p:sp>
        <p:nvSpPr>
          <p:cNvPr id="70659" name="Rectangle 3"/>
          <p:cNvSpPr>
            <a:spLocks noGrp="1" noChangeArrowheads="1"/>
          </p:cNvSpPr>
          <p:nvPr>
            <p:ph type="body" idx="1"/>
          </p:nvPr>
        </p:nvSpPr>
        <p:spPr>
          <a:xfrm>
            <a:off x="1722268" y="826545"/>
            <a:ext cx="5583788" cy="3646884"/>
          </a:xfrm>
        </p:spPr>
        <p:txBody>
          <a:bodyPr/>
          <a:lstStyle/>
          <a:p>
            <a:pPr>
              <a:tabLst>
                <a:tab pos="938213" algn="l"/>
              </a:tabLst>
            </a:pPr>
            <a:r>
              <a:rPr lang="en-US" altLang="en-US" b="1" dirty="0">
                <a:solidFill>
                  <a:srgbClr val="002060"/>
                </a:solidFill>
              </a:rPr>
              <a:t>date:</a:t>
            </a:r>
            <a:r>
              <a:rPr lang="en-US" altLang="en-US" dirty="0"/>
              <a:t>  Dates, containing a (4 digit) year, month and date</a:t>
            </a:r>
          </a:p>
          <a:p>
            <a:pPr lvl="1">
              <a:tabLst>
                <a:tab pos="938213" algn="l"/>
              </a:tabLst>
            </a:pPr>
            <a:r>
              <a:rPr lang="en-US" altLang="en-US" dirty="0"/>
              <a:t>Example:  </a:t>
            </a:r>
            <a:r>
              <a:rPr lang="en-US" altLang="en-US" b="1" dirty="0"/>
              <a:t>date</a:t>
            </a:r>
            <a:r>
              <a:rPr lang="en-US" altLang="en-US" dirty="0"/>
              <a:t> '2005-7-27'</a:t>
            </a:r>
          </a:p>
          <a:p>
            <a:pPr>
              <a:tabLst>
                <a:tab pos="938213" algn="l"/>
              </a:tabLst>
            </a:pPr>
            <a:r>
              <a:rPr lang="en-US" altLang="en-US" b="1" dirty="0">
                <a:solidFill>
                  <a:srgbClr val="002060"/>
                </a:solidFill>
              </a:rPr>
              <a:t>time:</a:t>
            </a:r>
            <a:r>
              <a:rPr lang="en-US" altLang="en-US" b="1" dirty="0"/>
              <a:t> </a:t>
            </a:r>
            <a:r>
              <a:rPr lang="en-US" altLang="en-US" dirty="0"/>
              <a:t> Time of day, in hours, minutes and seconds.</a:t>
            </a:r>
          </a:p>
          <a:p>
            <a:pPr lvl="1">
              <a:tabLst>
                <a:tab pos="938213" algn="l"/>
              </a:tabLst>
            </a:pPr>
            <a:r>
              <a:rPr lang="en-US" altLang="en-US" dirty="0"/>
              <a:t>Example: </a:t>
            </a:r>
            <a:r>
              <a:rPr lang="en-US" altLang="en-US" b="1" dirty="0"/>
              <a:t> time</a:t>
            </a:r>
            <a:r>
              <a:rPr lang="en-US" altLang="en-US" dirty="0"/>
              <a:t> '09:00:30'        </a:t>
            </a:r>
            <a:r>
              <a:rPr lang="en-US" altLang="en-US" b="1" dirty="0"/>
              <a:t> time</a:t>
            </a:r>
            <a:r>
              <a:rPr lang="en-US" altLang="en-US" dirty="0"/>
              <a:t> '09:00:30.75'</a:t>
            </a:r>
          </a:p>
          <a:p>
            <a:pPr>
              <a:tabLst>
                <a:tab pos="938213" algn="l"/>
              </a:tabLst>
            </a:pPr>
            <a:r>
              <a:rPr lang="en-US" altLang="en-US" b="1" dirty="0">
                <a:solidFill>
                  <a:srgbClr val="002060"/>
                </a:solidFill>
              </a:rPr>
              <a:t>timestamp:</a:t>
            </a:r>
            <a:r>
              <a:rPr lang="en-US" altLang="en-US" dirty="0"/>
              <a:t> date plus time of day</a:t>
            </a:r>
          </a:p>
          <a:p>
            <a:pPr lvl="1">
              <a:tabLst>
                <a:tab pos="938213" algn="l"/>
              </a:tabLst>
            </a:pPr>
            <a:r>
              <a:rPr lang="en-US" altLang="en-US" dirty="0"/>
              <a:t>Example:  </a:t>
            </a:r>
            <a:r>
              <a:rPr lang="en-US" altLang="en-US" b="1" dirty="0"/>
              <a:t>timestamp</a:t>
            </a:r>
            <a:r>
              <a:rPr lang="en-US" altLang="en-US" dirty="0"/>
              <a:t>  '2005-7-27 09:00:30.75'</a:t>
            </a:r>
          </a:p>
          <a:p>
            <a:pPr>
              <a:tabLst>
                <a:tab pos="938213" algn="l"/>
              </a:tabLst>
            </a:pPr>
            <a:r>
              <a:rPr lang="en-US" altLang="en-US" b="1" dirty="0">
                <a:solidFill>
                  <a:srgbClr val="002060"/>
                </a:solidFill>
              </a:rPr>
              <a:t>interval:</a:t>
            </a:r>
            <a:r>
              <a:rPr lang="en-US" altLang="en-US" dirty="0"/>
              <a:t>  period of time</a:t>
            </a:r>
          </a:p>
          <a:p>
            <a:pPr lvl="1">
              <a:tabLst>
                <a:tab pos="938213" algn="l"/>
              </a:tabLst>
            </a:pPr>
            <a:r>
              <a:rPr lang="en-US" altLang="en-US" dirty="0"/>
              <a:t>Example:   interval  '1' day</a:t>
            </a:r>
          </a:p>
          <a:p>
            <a:pPr lvl="1">
              <a:tabLst>
                <a:tab pos="938213" algn="l"/>
              </a:tabLst>
            </a:pPr>
            <a:r>
              <a:rPr lang="en-US" altLang="en-US" dirty="0"/>
              <a:t>Subtracting a date/time/timestamp value from another gives an interval value</a:t>
            </a:r>
          </a:p>
          <a:p>
            <a:pPr lvl="1">
              <a:tabLst>
                <a:tab pos="938213" algn="l"/>
              </a:tabLst>
            </a:pPr>
            <a:r>
              <a:rPr lang="en-US" altLang="en-US" dirty="0"/>
              <a:t>Interval values can be added to date/time/timestamp values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pPr>
              <a:defRPr/>
            </a:pPr>
            <a:r>
              <a:rPr lang="en-US" dirty="0">
                <a:ea typeface="+mj-ea"/>
              </a:rPr>
              <a:t>Large-Object Types</a:t>
            </a:r>
          </a:p>
        </p:txBody>
      </p:sp>
      <p:sp>
        <p:nvSpPr>
          <p:cNvPr id="76803" name="Rectangle 3"/>
          <p:cNvSpPr>
            <a:spLocks noGrp="1" noChangeArrowheads="1"/>
          </p:cNvSpPr>
          <p:nvPr>
            <p:ph type="body" idx="1"/>
          </p:nvPr>
        </p:nvSpPr>
        <p:spPr>
          <a:xfrm>
            <a:off x="1719262" y="820342"/>
            <a:ext cx="5722445" cy="2901267"/>
          </a:xfrm>
        </p:spPr>
        <p:txBody>
          <a:bodyPr/>
          <a:lstStyle/>
          <a:p>
            <a:r>
              <a:rPr lang="en-US" altLang="en-US" dirty="0"/>
              <a:t>Large objects (photos, videos, CAD files, etc.) are stored as a </a:t>
            </a:r>
            <a:r>
              <a:rPr lang="en-US" altLang="en-US" i="1" dirty="0"/>
              <a:t>large object</a:t>
            </a:r>
            <a:r>
              <a:rPr lang="en-US" altLang="en-US" dirty="0"/>
              <a:t>:</a:t>
            </a:r>
          </a:p>
          <a:p>
            <a:pPr lvl="1"/>
            <a:r>
              <a:rPr lang="en-US" altLang="en-US" b="1" dirty="0">
                <a:solidFill>
                  <a:srgbClr val="002060"/>
                </a:solidFill>
              </a:rPr>
              <a:t>blob</a:t>
            </a:r>
            <a:r>
              <a:rPr lang="en-US" altLang="en-US" dirty="0"/>
              <a:t>: binary large object -- object is a large collection of uninterpreted binary data (whose interpretation is left to an application outside of the database system)</a:t>
            </a:r>
          </a:p>
          <a:p>
            <a:pPr lvl="1"/>
            <a:r>
              <a:rPr lang="en-US" altLang="en-US" b="1" dirty="0">
                <a:solidFill>
                  <a:srgbClr val="002060"/>
                </a:solidFill>
              </a:rPr>
              <a:t>clob</a:t>
            </a:r>
            <a:r>
              <a:rPr lang="en-US" altLang="en-US" dirty="0"/>
              <a:t>: character large object -- object is a large collection of character data</a:t>
            </a:r>
          </a:p>
          <a:p>
            <a:r>
              <a:rPr lang="en-US" altLang="en-US" dirty="0"/>
              <a:t>When a query returns a large object, a pointer is returned rather than the large object itself.</a:t>
            </a:r>
          </a:p>
        </p:txBody>
      </p:sp>
      <p:sp>
        <p:nvSpPr>
          <p:cNvPr id="2" name="TextBox 1">
            <a:extLst>
              <a:ext uri="{FF2B5EF4-FFF2-40B4-BE49-F238E27FC236}">
                <a16:creationId xmlns:a16="http://schemas.microsoft.com/office/drawing/2014/main" id="{D8BA1076-91E2-6648-8F81-EBAAB434452F}"/>
              </a:ext>
            </a:extLst>
          </p:cNvPr>
          <p:cNvSpPr txBox="1"/>
          <p:nvPr/>
        </p:nvSpPr>
        <p:spPr>
          <a:xfrm>
            <a:off x="533400" y="3181350"/>
            <a:ext cx="6779164" cy="1477328"/>
          </a:xfrm>
          <a:prstGeom prst="rect">
            <a:avLst/>
          </a:prstGeom>
          <a:noFill/>
        </p:spPr>
        <p:txBody>
          <a:bodyPr wrap="none" rtlCol="0">
            <a:spAutoFit/>
          </a:bodyPr>
          <a:lstStyle/>
          <a:p>
            <a:r>
              <a:rPr lang="en-US" dirty="0">
                <a:solidFill>
                  <a:srgbClr val="FF0000"/>
                </a:solidFill>
              </a:rPr>
              <a:t>Historically,</a:t>
            </a:r>
          </a:p>
          <a:p>
            <a:pPr marL="285750" indent="-285750">
              <a:buFont typeface="Arial" panose="020B0604020202020204" pitchFamily="34" charset="0"/>
              <a:buChar char="•"/>
            </a:pPr>
            <a:r>
              <a:rPr lang="en-US" dirty="0">
                <a:solidFill>
                  <a:srgbClr val="FF0000"/>
                </a:solidFill>
              </a:rPr>
              <a:t>BLOBs were for data like images, scans, … …</a:t>
            </a:r>
          </a:p>
          <a:p>
            <a:pPr marL="285750" indent="-285750">
              <a:buFont typeface="Arial" panose="020B0604020202020204" pitchFamily="34" charset="0"/>
              <a:buChar char="•"/>
            </a:pPr>
            <a:r>
              <a:rPr lang="en-US" dirty="0">
                <a:solidFill>
                  <a:srgbClr val="FF0000"/>
                </a:solidFill>
              </a:rPr>
              <a:t>CLOBs were for things like documents.</a:t>
            </a:r>
          </a:p>
          <a:p>
            <a:r>
              <a:rPr lang="en-US" dirty="0">
                <a:solidFill>
                  <a:srgbClr val="FF0000"/>
                </a:solidFill>
              </a:rPr>
              <a:t>By and large with the emergence of the web and object/block storage,</a:t>
            </a:r>
            <a:br>
              <a:rPr lang="en-US" dirty="0">
                <a:solidFill>
                  <a:srgbClr val="FF0000"/>
                </a:solidFill>
              </a:rPr>
            </a:br>
            <a:r>
              <a:rPr lang="en-US" dirty="0">
                <a:solidFill>
                  <a:srgbClr val="FF0000"/>
                </a:solidFill>
              </a:rPr>
              <a:t>databases simply store URLs to the “large object.”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1F7B42-C912-DC34-9963-8531CF2E463B}"/>
              </a:ext>
            </a:extLst>
          </p:cNvPr>
          <p:cNvSpPr>
            <a:spLocks noGrp="1"/>
          </p:cNvSpPr>
          <p:nvPr>
            <p:ph type="title"/>
          </p:nvPr>
        </p:nvSpPr>
        <p:spPr/>
        <p:txBody>
          <a:bodyPr/>
          <a:lstStyle/>
          <a:p>
            <a:r>
              <a:rPr lang="en-US" dirty="0"/>
              <a:t>MySQL Data Types (Partial)</a:t>
            </a:r>
          </a:p>
        </p:txBody>
      </p:sp>
      <p:pic>
        <p:nvPicPr>
          <p:cNvPr id="4" name="Picture 3">
            <a:extLst>
              <a:ext uri="{FF2B5EF4-FFF2-40B4-BE49-F238E27FC236}">
                <a16:creationId xmlns:a16="http://schemas.microsoft.com/office/drawing/2014/main" id="{6937310D-9140-9DE0-B330-56026FF9759E}"/>
              </a:ext>
            </a:extLst>
          </p:cNvPr>
          <p:cNvPicPr>
            <a:picLocks noChangeAspect="1"/>
          </p:cNvPicPr>
          <p:nvPr/>
        </p:nvPicPr>
        <p:blipFill>
          <a:blip r:embed="rId2"/>
          <a:stretch>
            <a:fillRect/>
          </a:stretch>
        </p:blipFill>
        <p:spPr>
          <a:xfrm>
            <a:off x="1143000" y="604552"/>
            <a:ext cx="6190646" cy="4094060"/>
          </a:xfrm>
          <a:prstGeom prst="rect">
            <a:avLst/>
          </a:prstGeom>
        </p:spPr>
      </p:pic>
    </p:spTree>
    <p:extLst>
      <p:ext uri="{BB962C8B-B14F-4D97-AF65-F5344CB8AC3E}">
        <p14:creationId xmlns:p14="http://schemas.microsoft.com/office/powerpoint/2010/main" val="4192712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C43DBC-ACAD-0125-096C-5F60C7D1F426}"/>
              </a:ext>
            </a:extLst>
          </p:cNvPr>
          <p:cNvSpPr>
            <a:spLocks noGrp="1"/>
          </p:cNvSpPr>
          <p:nvPr>
            <p:ph idx="1"/>
          </p:nvPr>
        </p:nvSpPr>
        <p:spPr/>
        <p:txBody>
          <a:bodyPr/>
          <a:lstStyle/>
          <a:p>
            <a:r>
              <a:rPr lang="en-US" dirty="0"/>
              <a:t>I was sick, down and missing in action for several days.</a:t>
            </a:r>
            <a:br>
              <a:rPr lang="en-US" dirty="0"/>
            </a:br>
            <a:r>
              <a:rPr lang="en-US" dirty="0"/>
              <a:t>I am catching up on Ed Discussions, email, etc.</a:t>
            </a:r>
            <a:br>
              <a:rPr lang="en-US" dirty="0"/>
            </a:br>
            <a:endParaRPr lang="en-US" dirty="0"/>
          </a:p>
          <a:p>
            <a:r>
              <a:rPr lang="en-US" dirty="0"/>
              <a:t>I have asked the TAs to grade</a:t>
            </a:r>
          </a:p>
          <a:p>
            <a:pPr lvl="1"/>
            <a:r>
              <a:rPr lang="en-US" dirty="0"/>
              <a:t>HW0 by 09-FEB</a:t>
            </a:r>
          </a:p>
          <a:p>
            <a:pPr lvl="1"/>
            <a:r>
              <a:rPr lang="en-US" dirty="0"/>
              <a:t>HW1A by 15-FEB</a:t>
            </a:r>
            <a:br>
              <a:rPr lang="en-US" dirty="0"/>
            </a:br>
            <a:endParaRPr lang="en-US" dirty="0"/>
          </a:p>
          <a:p>
            <a:r>
              <a:rPr lang="en-US" dirty="0"/>
              <a:t>Homework 1B</a:t>
            </a:r>
          </a:p>
          <a:p>
            <a:pPr lvl="1"/>
            <a:r>
              <a:rPr lang="en-US" dirty="0"/>
              <a:t>The calendar shows homework 2 coming out this weekend.</a:t>
            </a:r>
          </a:p>
          <a:p>
            <a:pPr lvl="1"/>
            <a:r>
              <a:rPr lang="en-US" dirty="0"/>
              <a:t>I want to stick to the calendar to enable student planning/scheduling ==&gt;</a:t>
            </a:r>
            <a:br>
              <a:rPr lang="en-US" dirty="0"/>
            </a:br>
            <a:r>
              <a:rPr lang="en-US" dirty="0"/>
              <a:t>I am cancelling homework 1B.</a:t>
            </a:r>
          </a:p>
        </p:txBody>
      </p:sp>
      <p:sp>
        <p:nvSpPr>
          <p:cNvPr id="3" name="Title 2">
            <a:extLst>
              <a:ext uri="{FF2B5EF4-FFF2-40B4-BE49-F238E27FC236}">
                <a16:creationId xmlns:a16="http://schemas.microsoft.com/office/drawing/2014/main" id="{CC1A93B1-2BA8-C7D7-AC30-5EE5E6BC8AE0}"/>
              </a:ext>
            </a:extLst>
          </p:cNvPr>
          <p:cNvSpPr>
            <a:spLocks noGrp="1"/>
          </p:cNvSpPr>
          <p:nvPr>
            <p:ph type="title"/>
          </p:nvPr>
        </p:nvSpPr>
        <p:spPr/>
        <p:txBody>
          <a:bodyPr/>
          <a:lstStyle/>
          <a:p>
            <a:r>
              <a:rPr lang="en-US" dirty="0"/>
              <a:t>Status Updates, Homework 1B</a:t>
            </a:r>
          </a:p>
        </p:txBody>
      </p:sp>
    </p:spTree>
    <p:extLst>
      <p:ext uri="{BB962C8B-B14F-4D97-AF65-F5344CB8AC3E}">
        <p14:creationId xmlns:p14="http://schemas.microsoft.com/office/powerpoint/2010/main" val="2019951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BA208F-5045-B0C5-2C16-A27A16E3DA29}"/>
              </a:ext>
            </a:extLst>
          </p:cNvPr>
          <p:cNvSpPr>
            <a:spLocks noGrp="1"/>
          </p:cNvSpPr>
          <p:nvPr>
            <p:ph idx="1"/>
          </p:nvPr>
        </p:nvSpPr>
        <p:spPr/>
        <p:txBody>
          <a:bodyPr/>
          <a:lstStyle/>
          <a:p>
            <a:r>
              <a:rPr lang="en-US" dirty="0"/>
              <a:t>All SQL implementations in a common core set of data types.</a:t>
            </a:r>
          </a:p>
          <a:p>
            <a:r>
              <a:rPr lang="en-US" dirty="0"/>
              <a:t>All SQL implementations/products introduce their own additional and</a:t>
            </a:r>
            <a:br>
              <a:rPr lang="en-US" dirty="0"/>
            </a:br>
            <a:r>
              <a:rPr lang="en-US" dirty="0"/>
              <a:t>extended data types.</a:t>
            </a:r>
          </a:p>
          <a:p>
            <a:r>
              <a:rPr lang="en-US" dirty="0"/>
              <a:t>The benefits of the types are:</a:t>
            </a:r>
          </a:p>
          <a:p>
            <a:pPr lvl="1"/>
            <a:r>
              <a:rPr lang="en-US" dirty="0"/>
              <a:t>Implementing constraints and integrity on setting data values.</a:t>
            </a:r>
          </a:p>
          <a:p>
            <a:pPr lvl="1"/>
            <a:r>
              <a:rPr lang="en-US" dirty="0"/>
              <a:t>There are often special functions that understand the domain.</a:t>
            </a:r>
          </a:p>
          <a:p>
            <a:r>
              <a:rPr lang="en-US" dirty="0"/>
              <a:t>The easiest example to help understanding is time/date.</a:t>
            </a:r>
          </a:p>
          <a:p>
            <a:r>
              <a:rPr lang="en-US" dirty="0"/>
              <a:t>Let’s see some examples in the notebook.</a:t>
            </a:r>
          </a:p>
          <a:p>
            <a:r>
              <a:rPr lang="en-US" dirty="0"/>
              <a:t>When you have homework assignments, you will have to look at the documentation or Google or ChatGPT to know if there is an appropriate data type. Practice is the only way you learn. On exams, I will provide a cheat sheet.</a:t>
            </a:r>
          </a:p>
        </p:txBody>
      </p:sp>
      <p:sp>
        <p:nvSpPr>
          <p:cNvPr id="3" name="Title 2">
            <a:extLst>
              <a:ext uri="{FF2B5EF4-FFF2-40B4-BE49-F238E27FC236}">
                <a16:creationId xmlns:a16="http://schemas.microsoft.com/office/drawing/2014/main" id="{AAF06829-2686-F905-56FF-3D04EAC93C9C}"/>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3005621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r>
              <a:rPr lang="en-US" altLang="en-US" dirty="0"/>
              <a:t>With Clause</a:t>
            </a:r>
          </a:p>
        </p:txBody>
      </p:sp>
      <p:sp>
        <p:nvSpPr>
          <p:cNvPr id="45058" name="Rectangle 3"/>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r>
              <a:rPr lang="en-US" altLang="en-US" dirty="0"/>
              <a:t>Complex Queries using With Clause</a:t>
            </a:r>
          </a:p>
        </p:txBody>
      </p:sp>
      <p:sp>
        <p:nvSpPr>
          <p:cNvPr id="46082" name="Rectangle 3"/>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lang="en-US" altLang="en-US" sz="1275" b="1" dirty="0">
                <a:solidFill>
                  <a:srgbClr val="000000"/>
                </a:solidFill>
              </a:rPr>
              <a:t>with </a:t>
            </a:r>
            <a:r>
              <a:rPr lang="en-US" altLang="en-US" sz="1275" i="1" dirty="0" err="1">
                <a:solidFill>
                  <a:srgbClr val="000000"/>
                </a:solidFill>
              </a:rPr>
              <a:t>dept</a:t>
            </a:r>
            <a:r>
              <a:rPr lang="en-US" altLang="en-US" sz="1275" i="1" dirty="0">
                <a:solidFill>
                  <a:srgbClr val="000000"/>
                </a:solidFill>
              </a:rPr>
              <a:t> _total </a:t>
            </a:r>
            <a:r>
              <a:rPr lang="en-US" altLang="en-US" sz="1275" dirty="0">
                <a:solidFill>
                  <a:srgbClr val="000000"/>
                </a:solidFill>
              </a:rPr>
              <a:t>(</a:t>
            </a:r>
            <a:r>
              <a:rPr lang="en-US" altLang="en-US" sz="1275" i="1" dirty="0">
                <a:solidFill>
                  <a:srgbClr val="000000"/>
                </a:solidFill>
              </a:rPr>
              <a:t>dept_name</a:t>
            </a:r>
            <a:r>
              <a:rPr lang="en-US" altLang="en-US" sz="1275" dirty="0">
                <a:solidFill>
                  <a:srgbClr val="000000"/>
                </a:solidFill>
              </a:rPr>
              <a:t>, </a:t>
            </a:r>
            <a:r>
              <a:rPr lang="en-US" altLang="en-US" sz="1275" i="1" dirty="0">
                <a:solidFill>
                  <a:srgbClr val="000000"/>
                </a:solidFill>
              </a:rPr>
              <a:t>value</a:t>
            </a:r>
            <a:r>
              <a:rPr lang="en-US" altLang="en-US" sz="1275" dirty="0">
                <a:solidFill>
                  <a:srgbClr val="000000"/>
                </a:solidFill>
              </a:rPr>
              <a:t>) </a:t>
            </a:r>
            <a:r>
              <a:rPr lang="en-US" altLang="en-US" sz="1275" b="1" dirty="0">
                <a:solidFill>
                  <a:srgbClr val="000000"/>
                </a:solidFill>
              </a:rPr>
              <a:t>as</a:t>
            </a:r>
          </a:p>
          <a:p>
            <a:pPr defTabSz="685800"/>
            <a:r>
              <a:rPr lang="en-US" altLang="en-US" sz="1275" dirty="0">
                <a:solidFill>
                  <a:srgbClr val="000000"/>
                </a:solidFill>
              </a:rPr>
              <a:t>        (</a:t>
            </a:r>
            <a:r>
              <a:rPr lang="en-US" altLang="en-US" sz="1275" b="1" dirty="0">
                <a:solidFill>
                  <a:srgbClr val="000000"/>
                </a:solidFill>
              </a:rPr>
              <a:t>select </a:t>
            </a:r>
            <a:r>
              <a:rPr lang="en-US" altLang="en-US" sz="1275" i="1" dirty="0">
                <a:solidFill>
                  <a:srgbClr val="000000"/>
                </a:solidFill>
              </a:rPr>
              <a:t>dept_name</a:t>
            </a:r>
            <a:r>
              <a:rPr lang="en-US" altLang="en-US" sz="1275" dirty="0">
                <a:solidFill>
                  <a:srgbClr val="000000"/>
                </a:solidFill>
              </a:rPr>
              <a:t>, </a:t>
            </a:r>
            <a:r>
              <a:rPr lang="en-US" altLang="en-US" sz="1275" b="1" dirty="0">
                <a:solidFill>
                  <a:srgbClr val="000000"/>
                </a:solidFill>
              </a:rPr>
              <a:t>sum</a:t>
            </a:r>
            <a:r>
              <a:rPr lang="en-US" altLang="en-US" sz="1275" dirty="0">
                <a:solidFill>
                  <a:srgbClr val="000000"/>
                </a:solidFill>
              </a:rPr>
              <a:t>(</a:t>
            </a:r>
            <a:r>
              <a:rPr lang="en-US" altLang="en-US" sz="1275" i="1" dirty="0">
                <a:solidFill>
                  <a:srgbClr val="000000"/>
                </a:solidFill>
              </a:rPr>
              <a:t>salary</a:t>
            </a:r>
            <a:r>
              <a:rPr lang="en-US" altLang="en-US" sz="1275" dirty="0">
                <a:solidFill>
                  <a:srgbClr val="000000"/>
                </a:solidFill>
              </a:rPr>
              <a:t>)</a:t>
            </a:r>
          </a:p>
          <a:p>
            <a:pPr defTabSz="685800"/>
            <a:r>
              <a:rPr lang="en-US" altLang="en-US" sz="1275" b="1" dirty="0">
                <a:solidFill>
                  <a:srgbClr val="000000"/>
                </a:solidFill>
              </a:rPr>
              <a:t>         from </a:t>
            </a:r>
            <a:r>
              <a:rPr lang="en-US" altLang="en-US" sz="1275" i="1" dirty="0">
                <a:solidFill>
                  <a:srgbClr val="000000"/>
                </a:solidFill>
              </a:rPr>
              <a:t>instructor</a:t>
            </a:r>
          </a:p>
          <a:p>
            <a:pPr defTabSz="685800"/>
            <a:r>
              <a:rPr lang="en-US" altLang="en-US" sz="1275" b="1" dirty="0">
                <a:solidFill>
                  <a:srgbClr val="000000"/>
                </a:solidFill>
              </a:rPr>
              <a:t>         group by </a:t>
            </a:r>
            <a:r>
              <a:rPr lang="en-US" altLang="en-US" sz="1275" i="1" dirty="0">
                <a:solidFill>
                  <a:srgbClr val="000000"/>
                </a:solidFill>
              </a:rPr>
              <a:t>dept_name</a:t>
            </a:r>
            <a:r>
              <a:rPr lang="en-US" altLang="en-US" sz="1275" dirty="0">
                <a:solidFill>
                  <a:srgbClr val="000000"/>
                </a:solidFill>
              </a:rPr>
              <a:t>),</a:t>
            </a:r>
          </a:p>
          <a:p>
            <a:pPr defTabSz="685800"/>
            <a:r>
              <a:rPr lang="en-US" altLang="en-US" sz="1275" i="1" dirty="0" err="1">
                <a:solidFill>
                  <a:srgbClr val="000000"/>
                </a:solidFill>
              </a:rPr>
              <a:t>dept_total_avg</a:t>
            </a:r>
            <a:r>
              <a:rPr lang="en-US" altLang="en-US" sz="1275" dirty="0">
                <a:solidFill>
                  <a:srgbClr val="000000"/>
                </a:solidFill>
              </a:rPr>
              <a:t>(</a:t>
            </a:r>
            <a:r>
              <a:rPr lang="en-US" altLang="en-US" sz="1275" i="1" dirty="0">
                <a:solidFill>
                  <a:srgbClr val="000000"/>
                </a:solidFill>
              </a:rPr>
              <a:t>value</a:t>
            </a:r>
            <a:r>
              <a:rPr lang="en-US" altLang="en-US" sz="1275" dirty="0">
                <a:solidFill>
                  <a:srgbClr val="000000"/>
                </a:solidFill>
              </a:rPr>
              <a:t>) </a:t>
            </a:r>
            <a:r>
              <a:rPr lang="en-US" altLang="en-US" sz="1275" b="1" dirty="0">
                <a:solidFill>
                  <a:srgbClr val="000000"/>
                </a:solidFill>
              </a:rPr>
              <a:t>as</a:t>
            </a:r>
          </a:p>
          <a:p>
            <a:pPr defTabSz="685800"/>
            <a:r>
              <a:rPr lang="en-US" altLang="en-US" sz="1275" dirty="0">
                <a:solidFill>
                  <a:srgbClr val="000000"/>
                </a:solidFill>
              </a:rPr>
              <a:t>       (</a:t>
            </a:r>
            <a:r>
              <a:rPr lang="en-US" altLang="en-US" sz="1275" b="1" dirty="0">
                <a:solidFill>
                  <a:srgbClr val="000000"/>
                </a:solidFill>
              </a:rPr>
              <a:t>select </a:t>
            </a:r>
            <a:r>
              <a:rPr lang="en-US" altLang="en-US" sz="1275" b="1" dirty="0" err="1">
                <a:solidFill>
                  <a:srgbClr val="000000"/>
                </a:solidFill>
              </a:rPr>
              <a:t>avg</a:t>
            </a:r>
            <a:r>
              <a:rPr lang="en-US" altLang="en-US" sz="1275" dirty="0">
                <a:solidFill>
                  <a:srgbClr val="000000"/>
                </a:solidFill>
              </a:rPr>
              <a:t>(</a:t>
            </a:r>
            <a:r>
              <a:rPr lang="en-US" altLang="en-US" sz="1275" i="1" dirty="0">
                <a:solidFill>
                  <a:srgbClr val="000000"/>
                </a:solidFill>
              </a:rPr>
              <a:t>value</a:t>
            </a:r>
            <a:r>
              <a:rPr lang="en-US" altLang="en-US" sz="1275" dirty="0">
                <a:solidFill>
                  <a:srgbClr val="000000"/>
                </a:solidFill>
              </a:rPr>
              <a:t>)</a:t>
            </a:r>
          </a:p>
          <a:p>
            <a:pPr defTabSz="685800"/>
            <a:r>
              <a:rPr lang="en-US" altLang="en-US" sz="1275" b="1" dirty="0">
                <a:solidFill>
                  <a:srgbClr val="000000"/>
                </a:solidFill>
              </a:rPr>
              <a:t>       from </a:t>
            </a:r>
            <a:r>
              <a:rPr lang="en-US" altLang="en-US" sz="1275" i="1" dirty="0" err="1">
                <a:solidFill>
                  <a:srgbClr val="000000"/>
                </a:solidFill>
              </a:rPr>
              <a:t>dept_total</a:t>
            </a:r>
            <a:r>
              <a:rPr lang="en-US" altLang="en-US" sz="1275" dirty="0">
                <a:solidFill>
                  <a:srgbClr val="000000"/>
                </a:solidFill>
              </a:rPr>
              <a:t>)</a:t>
            </a:r>
          </a:p>
          <a:p>
            <a:pPr defTabSz="685800"/>
            <a:r>
              <a:rPr lang="en-US" altLang="en-US" sz="1275" b="1" dirty="0">
                <a:solidFill>
                  <a:srgbClr val="000000"/>
                </a:solidFill>
              </a:rPr>
              <a:t>select </a:t>
            </a:r>
            <a:r>
              <a:rPr lang="en-US" altLang="en-US" sz="1275" i="1" dirty="0">
                <a:solidFill>
                  <a:srgbClr val="000000"/>
                </a:solidFill>
              </a:rPr>
              <a:t>dept_name</a:t>
            </a:r>
          </a:p>
          <a:p>
            <a:pPr defTabSz="685800"/>
            <a:r>
              <a:rPr lang="en-US" altLang="en-US" sz="1275" b="1" dirty="0">
                <a:solidFill>
                  <a:srgbClr val="000000"/>
                </a:solidFill>
              </a:rPr>
              <a:t>from </a:t>
            </a:r>
            <a:r>
              <a:rPr lang="en-US" altLang="en-US" sz="1275" i="1" dirty="0" err="1">
                <a:solidFill>
                  <a:srgbClr val="000000"/>
                </a:solidFill>
              </a:rPr>
              <a:t>dept_total</a:t>
            </a:r>
            <a:r>
              <a:rPr lang="en-US" altLang="en-US" sz="1275" dirty="0">
                <a:solidFill>
                  <a:srgbClr val="000000"/>
                </a:solidFill>
              </a:rPr>
              <a:t>, </a:t>
            </a:r>
            <a:r>
              <a:rPr lang="en-US" altLang="en-US" sz="1275" i="1" dirty="0" err="1">
                <a:solidFill>
                  <a:srgbClr val="000000"/>
                </a:solidFill>
              </a:rPr>
              <a:t>dept_total_avg</a:t>
            </a:r>
            <a:endParaRPr lang="en-US" altLang="en-US" sz="1275" i="1" dirty="0">
              <a:solidFill>
                <a:srgbClr val="000000"/>
              </a:solidFill>
            </a:endParaRPr>
          </a:p>
          <a:p>
            <a:pPr defTabSz="685800"/>
            <a:r>
              <a:rPr lang="en-US" altLang="en-US" sz="1275" b="1" dirty="0">
                <a:solidFill>
                  <a:srgbClr val="000000"/>
                </a:solidFill>
              </a:rPr>
              <a:t>where </a:t>
            </a:r>
            <a:r>
              <a:rPr lang="en-US" altLang="en-US" sz="1275" i="1" dirty="0" err="1">
                <a:solidFill>
                  <a:srgbClr val="000000"/>
                </a:solidFill>
              </a:rPr>
              <a:t>dept_total.value</a:t>
            </a:r>
            <a:r>
              <a:rPr lang="en-US" altLang="en-US" sz="1275" i="1" dirty="0">
                <a:solidFill>
                  <a:srgbClr val="000000"/>
                </a:solidFill>
              </a:rPr>
              <a:t> </a:t>
            </a:r>
            <a:r>
              <a:rPr lang="en-US" altLang="en-US" sz="1275" dirty="0">
                <a:solidFill>
                  <a:srgbClr val="000000"/>
                </a:solidFill>
              </a:rPr>
              <a:t>&gt; </a:t>
            </a:r>
            <a:r>
              <a:rPr lang="en-US" altLang="en-US" sz="1275" i="1" dirty="0" err="1">
                <a:solidFill>
                  <a:srgbClr val="000000"/>
                </a:solidFill>
              </a:rPr>
              <a:t>dept_total_avg.value</a:t>
            </a:r>
            <a:r>
              <a:rPr lang="en-US" altLang="en-US" sz="1275" dirty="0">
                <a:solidFill>
                  <a:srgbClr val="000000"/>
                </a:solidFill>
              </a:rPr>
              <a:t>;</a:t>
            </a:r>
          </a:p>
        </p:txBody>
      </p:sp>
      <p:sp>
        <p:nvSpPr>
          <p:cNvPr id="2" name="TextBox 1">
            <a:extLst>
              <a:ext uri="{FF2B5EF4-FFF2-40B4-BE49-F238E27FC236}">
                <a16:creationId xmlns:a16="http://schemas.microsoft.com/office/drawing/2014/main" id="{08D9E32C-3312-C08C-28A8-043EA20CF1EA}"/>
              </a:ext>
            </a:extLst>
          </p:cNvPr>
          <p:cNvSpPr txBox="1"/>
          <p:nvPr/>
        </p:nvSpPr>
        <p:spPr>
          <a:xfrm>
            <a:off x="533400" y="3435630"/>
            <a:ext cx="7752828"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These are also called common table expressions.</a:t>
            </a:r>
          </a:p>
          <a:p>
            <a:pPr marL="285750" indent="-285750">
              <a:buFont typeface="Arial" panose="020B0604020202020204" pitchFamily="34" charset="0"/>
              <a:buChar char="•"/>
            </a:pPr>
            <a:r>
              <a:rPr lang="en-US" dirty="0">
                <a:solidFill>
                  <a:srgbClr val="FF0000"/>
                </a:solidFill>
              </a:rPr>
              <a:t>These are very, very helpful when writing complex queries with many clauses.</a:t>
            </a:r>
          </a:p>
          <a:p>
            <a:pPr marL="285750" indent="-285750">
              <a:buFont typeface="Arial" panose="020B0604020202020204" pitchFamily="34" charset="0"/>
              <a:buChar char="•"/>
            </a:pPr>
            <a:r>
              <a:rPr lang="en-US" dirty="0">
                <a:solidFill>
                  <a:srgbClr val="FF0000"/>
                </a:solidFill>
              </a:rPr>
              <a:t>“Slow is smooth. Smooth is fast.”</a:t>
            </a:r>
          </a:p>
          <a:p>
            <a:pPr marL="285750" indent="-285750">
              <a:buFont typeface="Arial" panose="020B0604020202020204" pitchFamily="34" charset="0"/>
              <a:buChar char="•"/>
            </a:pPr>
            <a:r>
              <a:rPr lang="en-US" dirty="0">
                <a:solidFill>
                  <a:srgbClr val="FF0000"/>
                </a:solidFill>
              </a:rPr>
              <a:t>“Break it down Barney Style.”</a:t>
            </a:r>
          </a:p>
          <a:p>
            <a:pPr marL="285750" indent="-285750">
              <a:buFont typeface="Arial" panose="020B0604020202020204" pitchFamily="34" charset="0"/>
              <a:buChar char="•"/>
            </a:pPr>
            <a:r>
              <a:rPr lang="en-US" dirty="0">
                <a:solidFill>
                  <a:srgbClr val="FF0000"/>
                </a:solidFill>
              </a:rPr>
              <a:t>Let’s look at a complex example in the notebook.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a:t>
            </a:r>
          </a:p>
        </p:txBody>
      </p:sp>
      <p:sp>
        <p:nvSpPr>
          <p:cNvPr id="32770" name="Rectangle 3"/>
          <p:cNvSpPr>
            <a:spLocks noGrp="1" noChangeArrowheads="1"/>
          </p:cNvSpPr>
          <p:nvPr>
            <p:ph type="body" idx="1"/>
          </p:nvPr>
        </p:nvSpPr>
        <p:spPr>
          <a:xfrm>
            <a:off x="1719263" y="821531"/>
            <a:ext cx="5751386" cy="3677841"/>
          </a:xfrm>
        </p:spPr>
        <p:txBody>
          <a:bodyPr/>
          <a:lstStyle/>
          <a:p>
            <a:r>
              <a:rPr lang="en-US" altLang="en-US" dirty="0"/>
              <a:t>Find courses that ran in Fall 2017 or in Spring 2018</a:t>
            </a:r>
          </a:p>
          <a:p>
            <a:pPr marL="0" indent="0">
              <a:buNone/>
            </a:pPr>
            <a:r>
              <a:rPr lang="en-US" altLang="en-US"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union</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and in Spring 2018</a:t>
            </a:r>
          </a:p>
          <a:p>
            <a:pPr marL="0" indent="0">
              <a:buNone/>
            </a:pPr>
            <a:r>
              <a:rPr lang="en-US" altLang="en-US" dirty="0"/>
              <a:t>         </a:t>
            </a: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intersect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but not in Spring 2018</a:t>
            </a:r>
          </a:p>
          <a:p>
            <a:pPr marL="0" indent="0">
              <a:buNone/>
            </a:pP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except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p>
          <a:p>
            <a:endParaRPr lang="en-US" altLang="en-US" dirty="0"/>
          </a:p>
          <a:p>
            <a:endParaRPr lang="en-US" altLang="en-US" dirty="0"/>
          </a:p>
          <a:p>
            <a:endParaRPr lang="en-US" altLang="en-US" dirty="0"/>
          </a:p>
          <a:p>
            <a:endParaRPr lang="en-US" altLang="en-US" dirty="0"/>
          </a:p>
          <a:p>
            <a:endParaRPr lang="en-US" altLang="en-US" dirty="0"/>
          </a:p>
          <a:p>
            <a:endParaRPr lang="en-US" altLang="en-US" b="1" dirty="0">
              <a:solidFill>
                <a:srgbClr val="002060"/>
              </a:solidFill>
            </a:endParaRPr>
          </a:p>
        </p:txBody>
      </p:sp>
    </p:spTree>
    <p:extLst>
      <p:ext uri="{BB962C8B-B14F-4D97-AF65-F5344CB8AC3E}">
        <p14:creationId xmlns:p14="http://schemas.microsoft.com/office/powerpoint/2010/main" val="2044304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 (Cont.)</a:t>
            </a:r>
          </a:p>
        </p:txBody>
      </p:sp>
      <p:sp>
        <p:nvSpPr>
          <p:cNvPr id="32770" name="Rectangle 3"/>
          <p:cNvSpPr>
            <a:spLocks noGrp="1" noChangeArrowheads="1"/>
          </p:cNvSpPr>
          <p:nvPr>
            <p:ph type="body" idx="1"/>
          </p:nvPr>
        </p:nvSpPr>
        <p:spPr>
          <a:xfrm>
            <a:off x="1719263" y="839820"/>
            <a:ext cx="5735760" cy="2735485"/>
          </a:xfrm>
        </p:spPr>
        <p:txBody>
          <a:bodyPr/>
          <a:lstStyle/>
          <a:p>
            <a:r>
              <a:rPr lang="en-US" altLang="en-US" dirty="0"/>
              <a:t>Set operations </a:t>
            </a:r>
            <a:r>
              <a:rPr lang="en-US" altLang="en-US" b="1" dirty="0">
                <a:solidFill>
                  <a:srgbClr val="002060"/>
                </a:solidFill>
              </a:rPr>
              <a:t>union</a:t>
            </a:r>
            <a:r>
              <a:rPr lang="en-US" altLang="en-US" b="1" dirty="0"/>
              <a:t>, </a:t>
            </a:r>
            <a:r>
              <a:rPr lang="en-US" altLang="en-US" b="1" dirty="0">
                <a:solidFill>
                  <a:srgbClr val="002060"/>
                </a:solidFill>
              </a:rPr>
              <a:t>intersect</a:t>
            </a:r>
            <a:r>
              <a:rPr lang="en-US" altLang="en-US" b="1" dirty="0"/>
              <a:t>, </a:t>
            </a:r>
            <a:r>
              <a:rPr lang="en-US" altLang="en-US" dirty="0"/>
              <a:t>and </a:t>
            </a:r>
            <a:r>
              <a:rPr lang="en-US" altLang="en-US" b="1" dirty="0">
                <a:solidFill>
                  <a:srgbClr val="002060"/>
                </a:solidFill>
              </a:rPr>
              <a:t>except </a:t>
            </a:r>
          </a:p>
          <a:p>
            <a:pPr lvl="1"/>
            <a:r>
              <a:rPr lang="en-US" altLang="en-US" dirty="0">
                <a:sym typeface="Symbol" panose="05050102010706020507" pitchFamily="18" charset="2"/>
              </a:rPr>
              <a:t>Each of the above operations automatically eliminates duplicates</a:t>
            </a:r>
          </a:p>
          <a:p>
            <a:r>
              <a:rPr lang="en-US" altLang="en-US" dirty="0">
                <a:sym typeface="Symbol" panose="05050102010706020507" pitchFamily="18" charset="2"/>
              </a:rPr>
              <a:t>To retain all duplicates use the</a:t>
            </a:r>
          </a:p>
          <a:p>
            <a:pPr lvl="1"/>
            <a:r>
              <a:rPr lang="en-US" altLang="en-US" b="1" dirty="0">
                <a:solidFill>
                  <a:srgbClr val="002060"/>
                </a:solidFill>
                <a:sym typeface="Symbol" panose="05050102010706020507" pitchFamily="18" charset="2"/>
              </a:rPr>
              <a:t>union all</a:t>
            </a:r>
            <a:r>
              <a:rPr lang="en-US" altLang="en-US" dirty="0">
                <a:solidFill>
                  <a:srgbClr val="002060"/>
                </a:solidFill>
                <a:sym typeface="Symbol" panose="05050102010706020507" pitchFamily="18" charset="2"/>
              </a:rPr>
              <a:t>,</a:t>
            </a:r>
          </a:p>
          <a:p>
            <a:pPr lvl="1"/>
            <a:r>
              <a:rPr lang="en-US" altLang="en-US" b="1" dirty="0">
                <a:solidFill>
                  <a:srgbClr val="002060"/>
                </a:solidFill>
                <a:sym typeface="Symbol" panose="05050102010706020507" pitchFamily="18" charset="2"/>
              </a:rPr>
              <a:t>intersect all</a:t>
            </a:r>
          </a:p>
          <a:p>
            <a:pPr lvl="1"/>
            <a:r>
              <a:rPr lang="en-US" altLang="en-US" b="1" dirty="0">
                <a:solidFill>
                  <a:srgbClr val="002060"/>
                </a:solidFill>
                <a:sym typeface="Symbol" panose="05050102010706020507" pitchFamily="18" charset="2"/>
              </a:rPr>
              <a:t>except all</a:t>
            </a:r>
            <a:r>
              <a:rPr lang="en-US" altLang="en-US" dirty="0">
                <a:solidFill>
                  <a:srgbClr val="002060"/>
                </a:solidFill>
                <a:sym typeface="Symbol" panose="05050102010706020507" pitchFamily="18" charset="2"/>
              </a:rPr>
              <a:t>.</a:t>
            </a:r>
            <a:br>
              <a:rPr lang="en-US" altLang="en-US" b="1" dirty="0">
                <a:solidFill>
                  <a:srgbClr val="002060"/>
                </a:solidFill>
                <a:sym typeface="Symbol" panose="05050102010706020507" pitchFamily="18" charset="2"/>
              </a:rPr>
            </a:br>
            <a:endParaRPr lang="en-US" altLang="en-US" dirty="0">
              <a:solidFill>
                <a:srgbClr val="002060"/>
              </a:solidFill>
              <a:sym typeface="Symbol" panose="05050102010706020507" pitchFamily="18" charset="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89DE70-EC47-3485-90F1-A71A079DB26C}"/>
              </a:ext>
            </a:extLst>
          </p:cNvPr>
          <p:cNvSpPr>
            <a:spLocks noGrp="1"/>
          </p:cNvSpPr>
          <p:nvPr>
            <p:ph idx="1"/>
          </p:nvPr>
        </p:nvSpPr>
        <p:spPr>
          <a:xfrm>
            <a:off x="152400" y="590550"/>
            <a:ext cx="8839200" cy="3657600"/>
          </a:xfrm>
        </p:spPr>
        <p:txBody>
          <a:bodyPr/>
          <a:lstStyle/>
          <a:p>
            <a:r>
              <a:rPr lang="en-US" dirty="0"/>
              <a:t>There are basically two approaches to</a:t>
            </a:r>
            <a:br>
              <a:rPr lang="en-US" dirty="0"/>
            </a:br>
            <a:r>
              <a:rPr lang="en-US" dirty="0"/>
              <a:t>putting tables together.</a:t>
            </a:r>
          </a:p>
          <a:p>
            <a:r>
              <a:rPr lang="en-US" dirty="0"/>
              <a:t>UNION kind of “stacks” the tables.</a:t>
            </a:r>
          </a:p>
          <a:p>
            <a:r>
              <a:rPr lang="en-US" dirty="0"/>
              <a:t>JOIN kind of ”puts them side by side.”</a:t>
            </a:r>
          </a:p>
          <a:p>
            <a:r>
              <a:rPr lang="en-US" dirty="0"/>
              <a:t>We will see that there are more sophisticated</a:t>
            </a:r>
            <a:br>
              <a:rPr lang="en-US" dirty="0"/>
            </a:br>
            <a:r>
              <a:rPr lang="en-US" dirty="0"/>
              <a:t>patterns, including subqueries for</a:t>
            </a:r>
            <a:br>
              <a:rPr lang="en-US" dirty="0"/>
            </a:br>
            <a:r>
              <a:rPr lang="en-US" dirty="0"/>
              <a:t>combining tables.</a:t>
            </a:r>
          </a:p>
        </p:txBody>
      </p:sp>
      <p:sp>
        <p:nvSpPr>
          <p:cNvPr id="3" name="Title 2">
            <a:extLst>
              <a:ext uri="{FF2B5EF4-FFF2-40B4-BE49-F238E27FC236}">
                <a16:creationId xmlns:a16="http://schemas.microsoft.com/office/drawing/2014/main" id="{1ABC8EE2-7E25-2D49-1838-E52BAC74524A}"/>
              </a:ext>
            </a:extLst>
          </p:cNvPr>
          <p:cNvSpPr>
            <a:spLocks noGrp="1"/>
          </p:cNvSpPr>
          <p:nvPr>
            <p:ph type="title"/>
          </p:nvPr>
        </p:nvSpPr>
        <p:spPr/>
        <p:txBody>
          <a:bodyPr/>
          <a:lstStyle/>
          <a:p>
            <a:r>
              <a:rPr lang="en-US" dirty="0"/>
              <a:t>JOIN and UNION</a:t>
            </a:r>
          </a:p>
        </p:txBody>
      </p:sp>
      <p:pic>
        <p:nvPicPr>
          <p:cNvPr id="4" name="Picture 3">
            <a:extLst>
              <a:ext uri="{FF2B5EF4-FFF2-40B4-BE49-F238E27FC236}">
                <a16:creationId xmlns:a16="http://schemas.microsoft.com/office/drawing/2014/main" id="{805B47D0-6E43-507E-7DBF-5125F72B3F89}"/>
              </a:ext>
            </a:extLst>
          </p:cNvPr>
          <p:cNvPicPr>
            <a:picLocks noChangeAspect="1"/>
          </p:cNvPicPr>
          <p:nvPr/>
        </p:nvPicPr>
        <p:blipFill>
          <a:blip r:embed="rId2"/>
          <a:stretch>
            <a:fillRect/>
          </a:stretch>
        </p:blipFill>
        <p:spPr>
          <a:xfrm>
            <a:off x="5410200" y="548922"/>
            <a:ext cx="2936742" cy="1704870"/>
          </a:xfrm>
          <a:prstGeom prst="rect">
            <a:avLst/>
          </a:prstGeom>
        </p:spPr>
      </p:pic>
      <p:pic>
        <p:nvPicPr>
          <p:cNvPr id="5" name="Picture 4">
            <a:extLst>
              <a:ext uri="{FF2B5EF4-FFF2-40B4-BE49-F238E27FC236}">
                <a16:creationId xmlns:a16="http://schemas.microsoft.com/office/drawing/2014/main" id="{E4953663-0292-52D6-A60A-07CCB1322C4F}"/>
              </a:ext>
            </a:extLst>
          </p:cNvPr>
          <p:cNvPicPr>
            <a:picLocks noChangeAspect="1"/>
          </p:cNvPicPr>
          <p:nvPr/>
        </p:nvPicPr>
        <p:blipFill>
          <a:blip r:embed="rId3"/>
          <a:stretch>
            <a:fillRect/>
          </a:stretch>
        </p:blipFill>
        <p:spPr>
          <a:xfrm>
            <a:off x="5404556" y="2436008"/>
            <a:ext cx="3148571" cy="1371600"/>
          </a:xfrm>
          <a:prstGeom prst="rect">
            <a:avLst/>
          </a:prstGeom>
        </p:spPr>
      </p:pic>
    </p:spTree>
    <p:extLst>
      <p:ext uri="{BB962C8B-B14F-4D97-AF65-F5344CB8AC3E}">
        <p14:creationId xmlns:p14="http://schemas.microsoft.com/office/powerpoint/2010/main" val="332318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32FCC-7E5B-5688-C3FB-C19B6F86E84A}"/>
            </a:ext>
          </a:extLst>
        </p:cNvPr>
        <p:cNvGrpSpPr/>
        <p:nvPr/>
      </p:nvGrpSpPr>
      <p:grpSpPr>
        <a:xfrm>
          <a:off x="0" y="0"/>
          <a:ext cx="0" cy="0"/>
          <a:chOff x="0" y="0"/>
          <a:chExt cx="0" cy="0"/>
        </a:xfrm>
      </p:grpSpPr>
      <p:sp>
        <p:nvSpPr>
          <p:cNvPr id="437250" name="Rectangle 2">
            <a:extLst>
              <a:ext uri="{FF2B5EF4-FFF2-40B4-BE49-F238E27FC236}">
                <a16:creationId xmlns:a16="http://schemas.microsoft.com/office/drawing/2014/main" id="{8734E1D1-C48A-32A9-5604-2BC5653D7F27}"/>
              </a:ext>
            </a:extLst>
          </p:cNvPr>
          <p:cNvSpPr>
            <a:spLocks noGrp="1" noChangeArrowheads="1"/>
          </p:cNvSpPr>
          <p:nvPr>
            <p:ph type="title"/>
          </p:nvPr>
        </p:nvSpPr>
        <p:spPr/>
        <p:txBody>
          <a:bodyPr/>
          <a:lstStyle/>
          <a:p>
            <a:r>
              <a:rPr lang="en-US" altLang="en-US" dirty="0"/>
              <a:t>Nested Subqueries</a:t>
            </a:r>
          </a:p>
        </p:txBody>
      </p:sp>
      <p:sp>
        <p:nvSpPr>
          <p:cNvPr id="41986" name="Rectangle 3">
            <a:extLst>
              <a:ext uri="{FF2B5EF4-FFF2-40B4-BE49-F238E27FC236}">
                <a16:creationId xmlns:a16="http://schemas.microsoft.com/office/drawing/2014/main" id="{C78784B6-E99B-D764-83F5-54B9F200F158}"/>
              </a:ext>
            </a:extLst>
          </p:cNvPr>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4EF02D99-A212-2F55-20F8-6D84C3DD1ECA}"/>
              </a:ext>
            </a:extLst>
          </p:cNvPr>
          <p:cNvSpPr txBox="1"/>
          <p:nvPr/>
        </p:nvSpPr>
        <p:spPr>
          <a:xfrm>
            <a:off x="5562600" y="3181350"/>
            <a:ext cx="3508461" cy="156966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 little cryptic.</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I know what they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some operations we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will see later in the material,</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e.g</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IN, EXISTS, ... ...</a:t>
            </a:r>
          </a:p>
        </p:txBody>
      </p:sp>
    </p:spTree>
    <p:extLst>
      <p:ext uri="{BB962C8B-B14F-4D97-AF65-F5344CB8AC3E}">
        <p14:creationId xmlns:p14="http://schemas.microsoft.com/office/powerpoint/2010/main" val="4183660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0C8C9-AA0D-0C47-6AD8-63392F8CF631}"/>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99D23A38-C1DC-EA83-0AA8-D4FBC4C1D0A9}"/>
              </a:ext>
            </a:extLst>
          </p:cNvPr>
          <p:cNvSpPr>
            <a:spLocks noGrp="1" noChangeArrowheads="1"/>
          </p:cNvSpPr>
          <p:nvPr>
            <p:ph type="title"/>
          </p:nvPr>
        </p:nvSpPr>
        <p:spPr/>
        <p:txBody>
          <a:bodyPr/>
          <a:lstStyle/>
          <a:p>
            <a:r>
              <a:rPr lang="en-US" altLang="en-US" dirty="0"/>
              <a:t>Subqueries in the Form Clause</a:t>
            </a:r>
          </a:p>
        </p:txBody>
      </p:sp>
      <p:sp>
        <p:nvSpPr>
          <p:cNvPr id="44034" name="Rectangle 3">
            <a:extLst>
              <a:ext uri="{FF2B5EF4-FFF2-40B4-BE49-F238E27FC236}">
                <a16:creationId xmlns:a16="http://schemas.microsoft.com/office/drawing/2014/main" id="{EFDD21BD-58AC-7DD8-AA9F-43A750D2B6F0}"/>
              </a:ext>
            </a:extLst>
          </p:cNvPr>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2220712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AD006-1CAF-E87B-E111-8815EA1D80AB}"/>
            </a:ext>
          </a:extLst>
        </p:cNvPr>
        <p:cNvGrpSpPr/>
        <p:nvPr/>
      </p:nvGrpSpPr>
      <p:grpSpPr>
        <a:xfrm>
          <a:off x="0" y="0"/>
          <a:ext cx="0" cy="0"/>
          <a:chOff x="0" y="0"/>
          <a:chExt cx="0" cy="0"/>
        </a:xfrm>
      </p:grpSpPr>
      <p:sp>
        <p:nvSpPr>
          <p:cNvPr id="561154" name="Rectangle 2">
            <a:extLst>
              <a:ext uri="{FF2B5EF4-FFF2-40B4-BE49-F238E27FC236}">
                <a16:creationId xmlns:a16="http://schemas.microsoft.com/office/drawing/2014/main" id="{44A52180-8C99-CD87-2067-64703271E722}"/>
              </a:ext>
            </a:extLst>
          </p:cNvPr>
          <p:cNvSpPr>
            <a:spLocks noGrp="1" noChangeArrowheads="1"/>
          </p:cNvSpPr>
          <p:nvPr>
            <p:ph type="title"/>
          </p:nvPr>
        </p:nvSpPr>
        <p:spPr/>
        <p:txBody>
          <a:bodyPr/>
          <a:lstStyle/>
          <a:p>
            <a:r>
              <a:rPr lang="en-US" altLang="en-US" dirty="0"/>
              <a:t>Scalar Subquery</a:t>
            </a:r>
          </a:p>
        </p:txBody>
      </p:sp>
      <p:sp>
        <p:nvSpPr>
          <p:cNvPr id="60418" name="Rectangle 3">
            <a:extLst>
              <a:ext uri="{FF2B5EF4-FFF2-40B4-BE49-F238E27FC236}">
                <a16:creationId xmlns:a16="http://schemas.microsoft.com/office/drawing/2014/main" id="{5D1F58B7-EBAA-AC10-8A77-12590B1B6B5D}"/>
              </a:ext>
            </a:extLst>
          </p:cNvPr>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555299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5A77BA-F441-F20B-861A-9BEB43BF6044}"/>
              </a:ext>
            </a:extLst>
          </p:cNvPr>
          <p:cNvSpPr>
            <a:spLocks noGrp="1"/>
          </p:cNvSpPr>
          <p:nvPr>
            <p:ph idx="1"/>
          </p:nvPr>
        </p:nvSpPr>
        <p:spPr/>
        <p:txBody>
          <a:bodyPr/>
          <a:lstStyle/>
          <a:p>
            <a:r>
              <a:rPr lang="en-US" dirty="0"/>
              <a:t>Go to the notebook.</a:t>
            </a:r>
          </a:p>
        </p:txBody>
      </p:sp>
      <p:sp>
        <p:nvSpPr>
          <p:cNvPr id="3" name="Title 2">
            <a:extLst>
              <a:ext uri="{FF2B5EF4-FFF2-40B4-BE49-F238E27FC236}">
                <a16:creationId xmlns:a16="http://schemas.microsoft.com/office/drawing/2014/main" id="{293A8DD8-C57F-A73D-F3D6-0904AEBA4B58}"/>
              </a:ext>
            </a:extLst>
          </p:cNvPr>
          <p:cNvSpPr>
            <a:spLocks noGrp="1"/>
          </p:cNvSpPr>
          <p:nvPr>
            <p:ph type="title"/>
          </p:nvPr>
        </p:nvSpPr>
        <p:spPr/>
        <p:txBody>
          <a:bodyPr/>
          <a:lstStyle/>
          <a:p>
            <a:r>
              <a:rPr lang="en-US" dirty="0"/>
              <a:t>Let’s See Some Examples</a:t>
            </a:r>
          </a:p>
        </p:txBody>
      </p:sp>
    </p:spTree>
    <p:extLst>
      <p:ext uri="{BB962C8B-B14F-4D97-AF65-F5344CB8AC3E}">
        <p14:creationId xmlns:p14="http://schemas.microsoft.com/office/powerpoint/2010/main" val="3020024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65CE6-B04D-6039-F250-13B75D7F445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F06811-969E-2971-8073-7D387FF20263}"/>
              </a:ext>
            </a:extLst>
          </p:cNvPr>
          <p:cNvSpPr>
            <a:spLocks noGrp="1"/>
          </p:cNvSpPr>
          <p:nvPr>
            <p:ph idx="1"/>
          </p:nvPr>
        </p:nvSpPr>
        <p:spPr>
          <a:xfrm>
            <a:off x="152400" y="2266950"/>
            <a:ext cx="8839200" cy="523220"/>
          </a:xfrm>
        </p:spPr>
        <p:txBody>
          <a:bodyPr/>
          <a:lstStyle/>
          <a:p>
            <a:r>
              <a:rPr lang="en-US" dirty="0"/>
              <a:t>ER Model/ER Modeling</a:t>
            </a:r>
          </a:p>
        </p:txBody>
      </p:sp>
    </p:spTree>
    <p:extLst>
      <p:ext uri="{BB962C8B-B14F-4D97-AF65-F5344CB8AC3E}">
        <p14:creationId xmlns:p14="http://schemas.microsoft.com/office/powerpoint/2010/main" val="22577783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500AE-7D55-9880-6B8D-BD4B950C4E3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16A174-EEF4-0CDE-29C1-6A76F97F4FD9}"/>
              </a:ext>
            </a:extLst>
          </p:cNvPr>
          <p:cNvSpPr>
            <a:spLocks noGrp="1"/>
          </p:cNvSpPr>
          <p:nvPr>
            <p:ph idx="1"/>
          </p:nvPr>
        </p:nvSpPr>
        <p:spPr>
          <a:xfrm>
            <a:off x="152400" y="2266950"/>
            <a:ext cx="8839200" cy="954107"/>
          </a:xfrm>
        </p:spPr>
        <p:txBody>
          <a:bodyPr/>
          <a:lstStyle/>
          <a:p>
            <a:r>
              <a:rPr lang="en-US" dirty="0"/>
              <a:t>Applications, REST, Data Engineering</a:t>
            </a:r>
            <a:br>
              <a:rPr lang="en-US" dirty="0"/>
            </a:br>
            <a:r>
              <a:rPr lang="en-US" dirty="0"/>
              <a:t>Project</a:t>
            </a:r>
          </a:p>
        </p:txBody>
      </p:sp>
    </p:spTree>
    <p:extLst>
      <p:ext uri="{BB962C8B-B14F-4D97-AF65-F5344CB8AC3E}">
        <p14:creationId xmlns:p14="http://schemas.microsoft.com/office/powerpoint/2010/main" val="19621251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1BFB96-A2DD-F83A-9789-08FC1CCE428D}"/>
              </a:ext>
            </a:extLst>
          </p:cNvPr>
          <p:cNvSpPr>
            <a:spLocks noGrp="1"/>
          </p:cNvSpPr>
          <p:nvPr>
            <p:ph idx="1"/>
          </p:nvPr>
        </p:nvSpPr>
        <p:spPr/>
        <p:txBody>
          <a:bodyPr/>
          <a:lstStyle/>
          <a:p>
            <a:r>
              <a:rPr lang="en-US" dirty="0"/>
              <a:t>REST and Web Applications</a:t>
            </a:r>
          </a:p>
        </p:txBody>
      </p:sp>
    </p:spTree>
    <p:extLst>
      <p:ext uri="{BB962C8B-B14F-4D97-AF65-F5344CB8AC3E}">
        <p14:creationId xmlns:p14="http://schemas.microsoft.com/office/powerpoint/2010/main" val="41777643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DAE47-758C-1AFE-9732-BFB05220A9C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2ADEB8-8DE4-5969-A234-5774E9E6A534}"/>
              </a:ext>
            </a:extLst>
          </p:cNvPr>
          <p:cNvSpPr>
            <a:spLocks noGrp="1"/>
          </p:cNvSpPr>
          <p:nvPr>
            <p:ph idx="1"/>
          </p:nvPr>
        </p:nvSpPr>
        <p:spPr>
          <a:xfrm>
            <a:off x="152400" y="444319"/>
            <a:ext cx="8839200" cy="4038600"/>
          </a:xfrm>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601E204D-1D44-C624-98CA-226FE6494D3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15921757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960DE-09FB-BE23-AEEE-4089B6CDBFF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CAFF40-9CBE-2D1C-2A90-7C80BDDCF2D6}"/>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ACC62725-93A6-C52C-671E-4CBBDE491BAC}"/>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39358502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A5719-1D8D-72D5-7CB0-E93E71AF77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1D25CF-BAA0-5D80-E418-775DC883CDA7}"/>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400E2E05-2089-FBD9-0503-37CDEA41B52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32138366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D09BA-6711-8D62-C571-CFBC55CE05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057343-2C25-C795-F0FC-1E7D27D738F1}"/>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BDB6471E-3506-8AC3-65AD-9A4200442956}"/>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681499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B31D4-5B07-3818-E865-A997A2575EB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059CF3-9C9B-93B7-1F62-1D0B1B6102D4}"/>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511DF4C3-8A6F-2E94-BF47-169A31A4446F}"/>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24857858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12B645-D8C1-5765-0128-778EB4697D2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78F70155-325F-7B68-1FC9-54A89E3A0398}"/>
              </a:ext>
            </a:extLst>
          </p:cNvPr>
          <p:cNvSpPr>
            <a:spLocks noGrp="1"/>
          </p:cNvSpPr>
          <p:nvPr>
            <p:ph type="title"/>
          </p:nvPr>
        </p:nvSpPr>
        <p:spPr/>
        <p:txBody>
          <a:bodyPr/>
          <a:lstStyle/>
          <a:p>
            <a:r>
              <a:rPr lang="en-US" dirty="0"/>
              <a:t>Walk Through the Project Template</a:t>
            </a:r>
          </a:p>
        </p:txBody>
      </p:sp>
    </p:spTree>
    <p:extLst>
      <p:ext uri="{BB962C8B-B14F-4D97-AF65-F5344CB8AC3E}">
        <p14:creationId xmlns:p14="http://schemas.microsoft.com/office/powerpoint/2010/main" val="1472013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 22222)  </a:t>
            </a:r>
            <a:r>
              <a:rPr lang="en-US" altLang="en-US" i="1" dirty="0">
                <a:ea typeface="ＭＳ Ｐゴシック" panose="020B0600070205080204" pitchFamily="34" charset="-128"/>
                <a:sym typeface="Symbol" panose="05050102010706020507" pitchFamily="18" charset="2"/>
              </a:rPr>
              <a:t>advisor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005D9-832E-3F7B-63D2-02226F018EF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B7E465-5979-43C1-A5FD-4F536E17F8D4}"/>
              </a:ext>
            </a:extLst>
          </p:cNvPr>
          <p:cNvSpPr>
            <a:spLocks noGrp="1"/>
          </p:cNvSpPr>
          <p:nvPr>
            <p:ph idx="1"/>
          </p:nvPr>
        </p:nvSpPr>
        <p:spPr/>
        <p:txBody>
          <a:bodyPr/>
          <a:lstStyle/>
          <a:p>
            <a:r>
              <a:rPr lang="en-US" dirty="0"/>
              <a:t>Data Engineering</a:t>
            </a:r>
          </a:p>
        </p:txBody>
      </p:sp>
    </p:spTree>
    <p:extLst>
      <p:ext uri="{BB962C8B-B14F-4D97-AF65-F5344CB8AC3E}">
        <p14:creationId xmlns:p14="http://schemas.microsoft.com/office/powerpoint/2010/main" val="35940035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A309E-01B3-2904-52CD-45F4FDA8C2D4}"/>
              </a:ext>
            </a:extLst>
          </p:cNvPr>
          <p:cNvSpPr>
            <a:spLocks noGrp="1"/>
          </p:cNvSpPr>
          <p:nvPr>
            <p:ph idx="1"/>
          </p:nvPr>
        </p:nvSpPr>
        <p:spPr>
          <a:xfrm>
            <a:off x="152400" y="3211698"/>
            <a:ext cx="8839200" cy="1417452"/>
          </a:xfrm>
        </p:spPr>
        <p:txBody>
          <a:bodyPr/>
          <a:lstStyle/>
          <a:p>
            <a:r>
              <a:rPr lang="en-US" sz="1400" dirty="0"/>
              <a:t>The “fun” stuff in data science and AI/ML is the “tip of the iceberg.”</a:t>
            </a:r>
          </a:p>
          <a:p>
            <a:r>
              <a:rPr lang="en-US" sz="1400" dirty="0"/>
              <a:t>Data engineering is a necessary condition for producing analyzable</a:t>
            </a:r>
            <a:br>
              <a:rPr lang="en-US" sz="1400" dirty="0"/>
            </a:br>
            <a:r>
              <a:rPr lang="en-US" sz="1400" dirty="0"/>
              <a:t>data. This is often more than 80% of the hard work.</a:t>
            </a:r>
          </a:p>
          <a:p>
            <a:r>
              <a:rPr lang="en-US" sz="1400" dirty="0"/>
              <a:t>We will do some small data engineering projects in this course.</a:t>
            </a:r>
          </a:p>
        </p:txBody>
      </p:sp>
      <p:sp>
        <p:nvSpPr>
          <p:cNvPr id="3" name="Title 2">
            <a:extLst>
              <a:ext uri="{FF2B5EF4-FFF2-40B4-BE49-F238E27FC236}">
                <a16:creationId xmlns:a16="http://schemas.microsoft.com/office/drawing/2014/main" id="{B9C07B81-7DB8-77BF-60BB-AAD8D0B978F7}"/>
              </a:ext>
            </a:extLst>
          </p:cNvPr>
          <p:cNvSpPr>
            <a:spLocks noGrp="1"/>
          </p:cNvSpPr>
          <p:nvPr>
            <p:ph type="title"/>
          </p:nvPr>
        </p:nvSpPr>
        <p:spPr/>
        <p:txBody>
          <a:bodyPr/>
          <a:lstStyle/>
          <a:p>
            <a:r>
              <a:rPr lang="en-US" dirty="0"/>
              <a:t>Business Intelligence, Insight, Analysis, … …</a:t>
            </a:r>
          </a:p>
        </p:txBody>
      </p:sp>
      <p:pic>
        <p:nvPicPr>
          <p:cNvPr id="1026" name="Picture 2" descr="Data preparation versus data reporting work">
            <a:extLst>
              <a:ext uri="{FF2B5EF4-FFF2-40B4-BE49-F238E27FC236}">
                <a16:creationId xmlns:a16="http://schemas.microsoft.com/office/drawing/2014/main" id="{38969EE8-D208-3DE4-069E-0A6F0C26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0550"/>
            <a:ext cx="4043363"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47D1D2-49AE-EDE7-2E49-5BDB03AFD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9" y="611555"/>
            <a:ext cx="4850751" cy="17146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A1B669D-9999-96BC-2A16-CAAC4F2F41EC}"/>
              </a:ext>
            </a:extLst>
          </p:cNvPr>
          <p:cNvPicPr>
            <a:picLocks noChangeAspect="1"/>
          </p:cNvPicPr>
          <p:nvPr/>
        </p:nvPicPr>
        <p:blipFill>
          <a:blip r:embed="rId4"/>
          <a:stretch>
            <a:fillRect/>
          </a:stretch>
        </p:blipFill>
        <p:spPr>
          <a:xfrm>
            <a:off x="5638800" y="2347940"/>
            <a:ext cx="2362200" cy="2281210"/>
          </a:xfrm>
          <a:prstGeom prst="rect">
            <a:avLst/>
          </a:prstGeom>
        </p:spPr>
      </p:pic>
    </p:spTree>
    <p:extLst>
      <p:ext uri="{BB962C8B-B14F-4D97-AF65-F5344CB8AC3E}">
        <p14:creationId xmlns:p14="http://schemas.microsoft.com/office/powerpoint/2010/main" val="36279324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9ADF50-8DF5-AC07-DBCA-A4E69487256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A0C474B1-C40E-7EB3-7808-0C0D737CA44B}"/>
              </a:ext>
            </a:extLst>
          </p:cNvPr>
          <p:cNvSpPr>
            <a:spLocks noGrp="1"/>
          </p:cNvSpPr>
          <p:nvPr>
            <p:ph type="title"/>
          </p:nvPr>
        </p:nvSpPr>
        <p:spPr/>
        <p:txBody>
          <a:bodyPr/>
          <a:lstStyle/>
          <a:p>
            <a:r>
              <a:rPr lang="en-US" dirty="0"/>
              <a:t>Walk Through the Sprint 1 Notebook</a:t>
            </a:r>
          </a:p>
        </p:txBody>
      </p:sp>
    </p:spTree>
    <p:extLst>
      <p:ext uri="{BB962C8B-B14F-4D97-AF65-F5344CB8AC3E}">
        <p14:creationId xmlns:p14="http://schemas.microsoft.com/office/powerpoint/2010/main" val="3902529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Example: we define the relationship set  </a:t>
            </a:r>
            <a:r>
              <a:rPr kumimoji="1" lang="en-US" altLang="en-US" sz="1275" i="1" dirty="0">
                <a:solidFill>
                  <a:srgbClr val="000000"/>
                </a:solidFill>
              </a:rPr>
              <a:t>advisor</a:t>
            </a:r>
            <a:r>
              <a:rPr kumimoji="1" lang="en-US" altLang="en-US" sz="1275" dirty="0">
                <a:solidFill>
                  <a:srgbClr val="000000"/>
                </a:solidFill>
              </a:rPr>
              <a:t> to denote the associations between students and the instructors who act as their advisors.</a:t>
            </a:r>
          </a:p>
          <a:p>
            <a:pPr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Pictorially, we draw a line between related entities.</a:t>
            </a:r>
          </a:p>
          <a:p>
            <a:pPr marL="257175" indent="-257175" defTabSz="685800" eaLnBrk="0" hangingPunct="0">
              <a:spcBef>
                <a:spcPct val="35000"/>
              </a:spcBef>
              <a:buClr>
                <a:srgbClr val="CC3300"/>
              </a:buClr>
              <a:buSzPct val="110000"/>
              <a:buFont typeface="Monotype Sorts" charset="2"/>
              <a:buChar char="n"/>
            </a:pPr>
            <a:endParaRPr kumimoji="1" lang="en-US" altLang="en-US" sz="1275" dirty="0">
              <a:solidFill>
                <a:srgbClr val="000000"/>
              </a:solidFill>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888" y="1866362"/>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AA1D6C82-4FAD-9B49-5DFE-853A81E127D5}"/>
              </a:ext>
            </a:extLst>
          </p:cNvPr>
          <p:cNvSpPr/>
          <p:nvPr/>
        </p:nvSpPr>
        <p:spPr bwMode="auto">
          <a:xfrm>
            <a:off x="4191000" y="2128838"/>
            <a:ext cx="457200" cy="457200"/>
          </a:xfrm>
          <a:prstGeom prst="ellipse">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
        <p:nvSpPr>
          <p:cNvPr id="3" name="TextBox 2">
            <a:extLst>
              <a:ext uri="{FF2B5EF4-FFF2-40B4-BE49-F238E27FC236}">
                <a16:creationId xmlns:a16="http://schemas.microsoft.com/office/drawing/2014/main" id="{8F376AE4-ABC0-0CBA-E1B1-AA24BC9BFEF8}"/>
              </a:ext>
            </a:extLst>
          </p:cNvPr>
          <p:cNvSpPr txBox="1"/>
          <p:nvPr/>
        </p:nvSpPr>
        <p:spPr>
          <a:xfrm>
            <a:off x="1905000" y="4001658"/>
            <a:ext cx="6347892" cy="923330"/>
          </a:xfrm>
          <a:prstGeom prst="rect">
            <a:avLst/>
          </a:prstGeom>
          <a:noFill/>
        </p:spPr>
        <p:txBody>
          <a:bodyPr wrap="none" rtlCol="0">
            <a:spAutoFit/>
          </a:bodyPr>
          <a:lstStyle/>
          <a:p>
            <a:r>
              <a:rPr lang="en-US" dirty="0">
                <a:solidFill>
                  <a:srgbClr val="FF0000"/>
                </a:solidFill>
              </a:rPr>
              <a:t>The fact that Katz advises 2 students is important </a:t>
            </a:r>
            <a:r>
              <a:rPr lang="en-US" dirty="0">
                <a:solidFill>
                  <a:srgbClr val="FF0000"/>
                </a:solidFill>
                <a:sym typeface="Wingdings" pitchFamily="2" charset="2"/>
              </a:rPr>
              <a:t></a:t>
            </a:r>
            <a:br>
              <a:rPr lang="en-US" dirty="0">
                <a:solidFill>
                  <a:srgbClr val="FF0000"/>
                </a:solidFill>
                <a:sym typeface="Wingdings" pitchFamily="2" charset="2"/>
              </a:rPr>
            </a:br>
            <a:r>
              <a:rPr lang="en-US" dirty="0">
                <a:solidFill>
                  <a:srgbClr val="FF0000"/>
                </a:solidFill>
                <a:sym typeface="Wingdings" pitchFamily="2" charset="2"/>
              </a:rPr>
              <a:t>The instructor – advises -&gt; student relationship is one-to-many </a:t>
            </a:r>
            <a:br>
              <a:rPr lang="en-US" dirty="0">
                <a:solidFill>
                  <a:srgbClr val="FF0000"/>
                </a:solidFill>
                <a:sym typeface="Wingdings" pitchFamily="2" charset="2"/>
              </a:rPr>
            </a:br>
            <a:r>
              <a:rPr lang="en-US" dirty="0">
                <a:solidFill>
                  <a:srgbClr val="FF0000"/>
                </a:solidFill>
                <a:sym typeface="Wingdings" pitchFamily="2" charset="2"/>
              </a:rPr>
              <a:t>The foreign key must be from student to instructor.</a:t>
            </a:r>
            <a:endParaRPr lang="en-US"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738312" y="64294"/>
            <a:ext cx="6262688" cy="457200"/>
          </a:xfrm>
        </p:spPr>
        <p:txBody>
          <a:bodyPr/>
          <a:lstStyle/>
          <a:p>
            <a:pPr>
              <a:defRPr/>
            </a:pPr>
            <a:r>
              <a:rPr lang="en-US" altLang="en-US" sz="1800" dirty="0">
                <a:effectLst>
                  <a:outerShdw blurRad="38100" dist="38100" dir="2700000" algn="tl">
                    <a:srgbClr val="C0C0C0"/>
                  </a:outerShdw>
                </a:effectLst>
              </a:rPr>
              <a:t>Representing Relationship  Sets via ER Diagrams </a:t>
            </a:r>
          </a:p>
        </p:txBody>
      </p:sp>
      <p:sp>
        <p:nvSpPr>
          <p:cNvPr id="18435" name="Rectangle 3"/>
          <p:cNvSpPr>
            <a:spLocks noChangeArrowheads="1"/>
          </p:cNvSpPr>
          <p:nvPr/>
        </p:nvSpPr>
        <p:spPr bwMode="auto">
          <a:xfrm>
            <a:off x="1760696" y="903775"/>
            <a:ext cx="5622608" cy="472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Diamonds represent relationship sets.</a:t>
            </a:r>
          </a:p>
        </p:txBody>
      </p:sp>
      <p:pic>
        <p:nvPicPr>
          <p:cNvPr id="1843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656" y="1509198"/>
            <a:ext cx="3603641" cy="73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AC10721-C944-BDB9-910E-0314230EC1BF}"/>
              </a:ext>
            </a:extLst>
          </p:cNvPr>
          <p:cNvPicPr>
            <a:picLocks noChangeAspect="1"/>
          </p:cNvPicPr>
          <p:nvPr/>
        </p:nvPicPr>
        <p:blipFill>
          <a:blip r:embed="rId4"/>
          <a:stretch>
            <a:fillRect/>
          </a:stretch>
        </p:blipFill>
        <p:spPr>
          <a:xfrm>
            <a:off x="366871" y="2765779"/>
            <a:ext cx="2787650" cy="886179"/>
          </a:xfrm>
          <a:prstGeom prst="rect">
            <a:avLst/>
          </a:prstGeom>
        </p:spPr>
      </p:pic>
      <p:pic>
        <p:nvPicPr>
          <p:cNvPr id="3" name="Picture 2">
            <a:extLst>
              <a:ext uri="{FF2B5EF4-FFF2-40B4-BE49-F238E27FC236}">
                <a16:creationId xmlns:a16="http://schemas.microsoft.com/office/drawing/2014/main" id="{8AFA8A02-C55F-BD63-7658-B4C1EE449777}"/>
              </a:ext>
            </a:extLst>
          </p:cNvPr>
          <p:cNvPicPr>
            <a:picLocks noChangeAspect="1"/>
          </p:cNvPicPr>
          <p:nvPr/>
        </p:nvPicPr>
        <p:blipFill>
          <a:blip r:embed="rId5"/>
          <a:stretch>
            <a:fillRect/>
          </a:stretch>
        </p:blipFill>
        <p:spPr>
          <a:xfrm>
            <a:off x="5410200" y="2765779"/>
            <a:ext cx="2766629" cy="16891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lumbia SEAS">
  <a:themeElements>
    <a:clrScheme name="Cornell ">
      <a:dk1>
        <a:srgbClr val="000000"/>
      </a:dk1>
      <a:lt1>
        <a:srgbClr val="FFFFFF"/>
      </a:lt1>
      <a:dk2>
        <a:srgbClr val="44546A"/>
      </a:dk2>
      <a:lt2>
        <a:srgbClr val="E7E6E6"/>
      </a:lt2>
      <a:accent1>
        <a:srgbClr val="002356"/>
      </a:accent1>
      <a:accent2>
        <a:srgbClr val="FEB811"/>
      </a:accent2>
      <a:accent3>
        <a:srgbClr val="AE0F26"/>
      </a:accent3>
      <a:accent4>
        <a:srgbClr val="C4D600"/>
      </a:accent4>
      <a:accent5>
        <a:srgbClr val="998B82"/>
      </a:accent5>
      <a:accent6>
        <a:srgbClr val="AAA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110661</TotalTime>
  <Words>5424</Words>
  <Application>Microsoft Macintosh PowerPoint</Application>
  <PresentationFormat>On-screen Show (16:9)</PresentationFormat>
  <Paragraphs>486</Paragraphs>
  <Slides>72</Slides>
  <Notes>38</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72</vt:i4>
      </vt:variant>
    </vt:vector>
  </HeadingPairs>
  <TitlesOfParts>
    <vt:vector size="94" baseType="lpstr">
      <vt:lpstr>ＭＳ Ｐゴシック</vt:lpstr>
      <vt:lpstr>Arial</vt:lpstr>
      <vt:lpstr>Calibri</vt:lpstr>
      <vt:lpstr>Didact Gothic</vt:lpstr>
      <vt:lpstr>Helvetica</vt:lpstr>
      <vt:lpstr>Inter</vt:lpstr>
      <vt:lpstr>Inter ExtraLight</vt:lpstr>
      <vt:lpstr>Inter Light</vt:lpstr>
      <vt:lpstr>Inter SemiBold</vt:lpstr>
      <vt:lpstr>Monotype Sorts</vt:lpstr>
      <vt:lpstr>Montserrat</vt:lpstr>
      <vt:lpstr>Museo For Dell</vt:lpstr>
      <vt:lpstr>Symbol</vt:lpstr>
      <vt:lpstr>Times New Roman</vt:lpstr>
      <vt:lpstr>Webdings</vt:lpstr>
      <vt:lpstr>Wingdings</vt:lpstr>
      <vt:lpstr>Office Theme</vt:lpstr>
      <vt:lpstr>Columbia SEAS</vt:lpstr>
      <vt:lpstr>5_db-5-grey</vt:lpstr>
      <vt:lpstr>2_db-5-grey</vt:lpstr>
      <vt:lpstr>3_db-5-grey</vt:lpstr>
      <vt:lpstr>6_db-5-grey</vt:lpstr>
      <vt:lpstr>PowerPoint Presentation</vt:lpstr>
      <vt:lpstr>PowerPoint Presentation</vt:lpstr>
      <vt:lpstr>Notes and Content</vt:lpstr>
      <vt:lpstr>PowerPoint Presentation</vt:lpstr>
      <vt:lpstr>Status Updates, Homework 1B</vt:lpstr>
      <vt:lpstr>PowerPoint Presentation</vt:lpstr>
      <vt:lpstr>Relationship Sets</vt:lpstr>
      <vt:lpstr>Relationship Sets (Cont.)</vt:lpstr>
      <vt:lpstr>Representing Relationship  Sets via ER Diagrams </vt:lpstr>
      <vt:lpstr>Many-to-Many</vt:lpstr>
      <vt:lpstr>Associative Entity</vt:lpstr>
      <vt:lpstr>Relationship Sets (Cont.)</vt:lpstr>
      <vt:lpstr>Relationship Sets with Attributes</vt:lpstr>
      <vt:lpstr>Associative Entity</vt:lpstr>
      <vt:lpstr>Weak Entity Sets</vt:lpstr>
      <vt:lpstr>Weak Entity Sets (Cont.)</vt:lpstr>
      <vt:lpstr>Weak Entity Sets (Cont.)</vt:lpstr>
      <vt:lpstr>Expressing Weak Entity Sets</vt:lpstr>
      <vt:lpstr>Weak Entity Set</vt:lpstr>
      <vt:lpstr>Roles</vt:lpstr>
      <vt:lpstr>Complex Attributes</vt:lpstr>
      <vt:lpstr>Data Cleanup/Validation</vt:lpstr>
      <vt:lpstr>Multivalued Attributes</vt:lpstr>
      <vt:lpstr>PowerPoint Presentation</vt:lpstr>
      <vt:lpstr>Union Operation</vt:lpstr>
      <vt:lpstr>Union Operation (Cont.)</vt:lpstr>
      <vt:lpstr>Set-Intersection Operation</vt:lpstr>
      <vt:lpstr>Set Difference Operation</vt:lpstr>
      <vt:lpstr>Simple Examples</vt:lpstr>
      <vt:lpstr>The Assignment  Operation </vt:lpstr>
      <vt:lpstr>The Rename Operation </vt:lpstr>
      <vt:lpstr>Putting Some Pieces Together</vt:lpstr>
      <vt:lpstr>PowerPoint Presentation</vt:lpstr>
      <vt:lpstr>SQL Parts</vt:lpstr>
      <vt:lpstr>Data Definition Language</vt:lpstr>
      <vt:lpstr>Create Table Construct</vt:lpstr>
      <vt:lpstr>Integrity Constraints in Create Table</vt:lpstr>
      <vt:lpstr>Integrity Constraints</vt:lpstr>
      <vt:lpstr> Constraints on a Single Relation </vt:lpstr>
      <vt:lpstr>Not Null Constraints </vt:lpstr>
      <vt:lpstr>Unique Constraints </vt:lpstr>
      <vt:lpstr>The check clause</vt:lpstr>
      <vt:lpstr>Referential Integrity</vt:lpstr>
      <vt:lpstr>Referential Integrity (Cont.)</vt:lpstr>
      <vt:lpstr>Cascading Actions in Referential Integrity</vt:lpstr>
      <vt:lpstr>Complex Check Conditions</vt:lpstr>
      <vt:lpstr>Built-in Data Types in SQL </vt:lpstr>
      <vt:lpstr>Large-Object Types</vt:lpstr>
      <vt:lpstr>MySQL Data Types (Partial)</vt:lpstr>
      <vt:lpstr>Summary</vt:lpstr>
      <vt:lpstr>With Clause</vt:lpstr>
      <vt:lpstr>Complex Queries using With Clause</vt:lpstr>
      <vt:lpstr>Set Operations</vt:lpstr>
      <vt:lpstr>Set Operations (Cont.)</vt:lpstr>
      <vt:lpstr>JOIN and UNION</vt:lpstr>
      <vt:lpstr>Nested Subqueries</vt:lpstr>
      <vt:lpstr>Subqueries in the Form Clause</vt:lpstr>
      <vt:lpstr>Scalar Subquery</vt:lpstr>
      <vt:lpstr>Let’s See Some Examples</vt:lpstr>
      <vt:lpstr>PowerPoint Presentation</vt:lpstr>
      <vt:lpstr>PowerPoint Presentation</vt:lpstr>
      <vt:lpstr>Web Application Problem Statement</vt:lpstr>
      <vt:lpstr>Interactive/Operational</vt:lpstr>
      <vt:lpstr>Data Modeling Concepts and REST</vt:lpstr>
      <vt:lpstr>REST (https://www.tutorialspoint.com/restful/restful_introduction.htm)</vt:lpstr>
      <vt:lpstr>REST (https://www.tutorialspoint.com/restful/restful_introduction.htm)</vt:lpstr>
      <vt:lpstr>REST and Resources</vt:lpstr>
      <vt:lpstr>URLs</vt:lpstr>
      <vt:lpstr>Walk Through the Project Template</vt:lpstr>
      <vt:lpstr>PowerPoint Presentation</vt:lpstr>
      <vt:lpstr>Business Intelligence, Insight, Analysis, … …</vt:lpstr>
      <vt:lpstr>Walk Through the Sprint 1 Notebook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623</cp:revision>
  <cp:lastPrinted>2025-02-07T10:49:29Z</cp:lastPrinted>
  <dcterms:created xsi:type="dcterms:W3CDTF">2010-04-12T23:12:02Z</dcterms:created>
  <dcterms:modified xsi:type="dcterms:W3CDTF">2025-02-13T16:35:54Z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